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ink/ink1.xml" ContentType="application/inkml+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1"/>
  </p:sldMasterIdLst>
  <p:notesMasterIdLst>
    <p:notesMasterId r:id="rId58"/>
  </p:notesMasterIdLst>
  <p:handoutMasterIdLst>
    <p:handoutMasterId r:id="rId59"/>
  </p:handoutMasterIdLst>
  <p:sldIdLst>
    <p:sldId id="720" r:id="rId2"/>
    <p:sldId id="256" r:id="rId3"/>
    <p:sldId id="721" r:id="rId4"/>
    <p:sldId id="496" r:id="rId5"/>
    <p:sldId id="460" r:id="rId6"/>
    <p:sldId id="468" r:id="rId7"/>
    <p:sldId id="462" r:id="rId8"/>
    <p:sldId id="552" r:id="rId9"/>
    <p:sldId id="464" r:id="rId10"/>
    <p:sldId id="554" r:id="rId11"/>
    <p:sldId id="467" r:id="rId12"/>
    <p:sldId id="466" r:id="rId13"/>
    <p:sldId id="469" r:id="rId14"/>
    <p:sldId id="470" r:id="rId15"/>
    <p:sldId id="471" r:id="rId16"/>
    <p:sldId id="569" r:id="rId17"/>
    <p:sldId id="570" r:id="rId18"/>
    <p:sldId id="703" r:id="rId19"/>
    <p:sldId id="320" r:id="rId20"/>
    <p:sldId id="321" r:id="rId21"/>
    <p:sldId id="322" r:id="rId22"/>
    <p:sldId id="303" r:id="rId23"/>
    <p:sldId id="323" r:id="rId24"/>
    <p:sldId id="710" r:id="rId25"/>
    <p:sldId id="337" r:id="rId26"/>
    <p:sldId id="338" r:id="rId27"/>
    <p:sldId id="340" r:id="rId28"/>
    <p:sldId id="343" r:id="rId29"/>
    <p:sldId id="347" r:id="rId30"/>
    <p:sldId id="348" r:id="rId31"/>
    <p:sldId id="349" r:id="rId32"/>
    <p:sldId id="361" r:id="rId33"/>
    <p:sldId id="362" r:id="rId34"/>
    <p:sldId id="363" r:id="rId35"/>
    <p:sldId id="364" r:id="rId36"/>
    <p:sldId id="365" r:id="rId37"/>
    <p:sldId id="711" r:id="rId38"/>
    <p:sldId id="712" r:id="rId39"/>
    <p:sldId id="346" r:id="rId40"/>
    <p:sldId id="342" r:id="rId41"/>
    <p:sldId id="353" r:id="rId42"/>
    <p:sldId id="354" r:id="rId43"/>
    <p:sldId id="288" r:id="rId44"/>
    <p:sldId id="355" r:id="rId45"/>
    <p:sldId id="289" r:id="rId46"/>
    <p:sldId id="290" r:id="rId47"/>
    <p:sldId id="291" r:id="rId48"/>
    <p:sldId id="293" r:id="rId49"/>
    <p:sldId id="358" r:id="rId50"/>
    <p:sldId id="704" r:id="rId51"/>
    <p:sldId id="359" r:id="rId52"/>
    <p:sldId id="360" r:id="rId53"/>
    <p:sldId id="719" r:id="rId54"/>
    <p:sldId id="369" r:id="rId55"/>
    <p:sldId id="356" r:id="rId56"/>
    <p:sldId id="304" r:id="rId57"/>
  </p:sldIdLst>
  <p:sldSz cx="9144000" cy="6858000" type="screen4x3"/>
  <p:notesSz cx="7099300" cy="10234613"/>
  <p:custDataLst>
    <p:tags r:id="rId60"/>
  </p:custDataLst>
  <p:defaultTextStyle>
    <a:defPPr>
      <a:defRPr lang="en-US"/>
    </a:defPPr>
    <a:lvl1pPr algn="ctr" rtl="0" fontAlgn="base">
      <a:spcBef>
        <a:spcPct val="0"/>
      </a:spcBef>
      <a:spcAft>
        <a:spcPct val="0"/>
      </a:spcAft>
      <a:defRPr sz="1200" kern="1200">
        <a:solidFill>
          <a:schemeClr val="tx2"/>
        </a:solidFill>
        <a:latin typeface="Tempus Sans ITC" pitchFamily="82" charset="0"/>
        <a:ea typeface="+mn-ea"/>
        <a:cs typeface="+mn-cs"/>
      </a:defRPr>
    </a:lvl1pPr>
    <a:lvl2pPr marL="457200" algn="ctr" rtl="0" fontAlgn="base">
      <a:spcBef>
        <a:spcPct val="0"/>
      </a:spcBef>
      <a:spcAft>
        <a:spcPct val="0"/>
      </a:spcAft>
      <a:defRPr sz="1200" kern="1200">
        <a:solidFill>
          <a:schemeClr val="tx2"/>
        </a:solidFill>
        <a:latin typeface="Tempus Sans ITC" pitchFamily="82" charset="0"/>
        <a:ea typeface="+mn-ea"/>
        <a:cs typeface="+mn-cs"/>
      </a:defRPr>
    </a:lvl2pPr>
    <a:lvl3pPr marL="914400" algn="ctr" rtl="0" fontAlgn="base">
      <a:spcBef>
        <a:spcPct val="0"/>
      </a:spcBef>
      <a:spcAft>
        <a:spcPct val="0"/>
      </a:spcAft>
      <a:defRPr sz="1200" kern="1200">
        <a:solidFill>
          <a:schemeClr val="tx2"/>
        </a:solidFill>
        <a:latin typeface="Tempus Sans ITC" pitchFamily="82" charset="0"/>
        <a:ea typeface="+mn-ea"/>
        <a:cs typeface="+mn-cs"/>
      </a:defRPr>
    </a:lvl3pPr>
    <a:lvl4pPr marL="1371600" algn="ctr" rtl="0" fontAlgn="base">
      <a:spcBef>
        <a:spcPct val="0"/>
      </a:spcBef>
      <a:spcAft>
        <a:spcPct val="0"/>
      </a:spcAft>
      <a:defRPr sz="1200" kern="1200">
        <a:solidFill>
          <a:schemeClr val="tx2"/>
        </a:solidFill>
        <a:latin typeface="Tempus Sans ITC" pitchFamily="82" charset="0"/>
        <a:ea typeface="+mn-ea"/>
        <a:cs typeface="+mn-cs"/>
      </a:defRPr>
    </a:lvl4pPr>
    <a:lvl5pPr marL="1828800" algn="ctr" rtl="0" fontAlgn="base">
      <a:spcBef>
        <a:spcPct val="0"/>
      </a:spcBef>
      <a:spcAft>
        <a:spcPct val="0"/>
      </a:spcAft>
      <a:defRPr sz="1200" kern="1200">
        <a:solidFill>
          <a:schemeClr val="tx2"/>
        </a:solidFill>
        <a:latin typeface="Tempus Sans ITC" pitchFamily="82" charset="0"/>
        <a:ea typeface="+mn-ea"/>
        <a:cs typeface="+mn-cs"/>
      </a:defRPr>
    </a:lvl5pPr>
    <a:lvl6pPr marL="2286000" algn="l" defTabSz="914400" rtl="0" eaLnBrk="1" latinLnBrk="0" hangingPunct="1">
      <a:defRPr sz="1200" kern="1200">
        <a:solidFill>
          <a:schemeClr val="tx2"/>
        </a:solidFill>
        <a:latin typeface="Tempus Sans ITC" pitchFamily="82" charset="0"/>
        <a:ea typeface="+mn-ea"/>
        <a:cs typeface="+mn-cs"/>
      </a:defRPr>
    </a:lvl6pPr>
    <a:lvl7pPr marL="2743200" algn="l" defTabSz="914400" rtl="0" eaLnBrk="1" latinLnBrk="0" hangingPunct="1">
      <a:defRPr sz="1200" kern="1200">
        <a:solidFill>
          <a:schemeClr val="tx2"/>
        </a:solidFill>
        <a:latin typeface="Tempus Sans ITC" pitchFamily="82" charset="0"/>
        <a:ea typeface="+mn-ea"/>
        <a:cs typeface="+mn-cs"/>
      </a:defRPr>
    </a:lvl7pPr>
    <a:lvl8pPr marL="3200400" algn="l" defTabSz="914400" rtl="0" eaLnBrk="1" latinLnBrk="0" hangingPunct="1">
      <a:defRPr sz="1200" kern="1200">
        <a:solidFill>
          <a:schemeClr val="tx2"/>
        </a:solidFill>
        <a:latin typeface="Tempus Sans ITC" pitchFamily="82" charset="0"/>
        <a:ea typeface="+mn-ea"/>
        <a:cs typeface="+mn-cs"/>
      </a:defRPr>
    </a:lvl8pPr>
    <a:lvl9pPr marL="3657600" algn="l" defTabSz="914400" rtl="0" eaLnBrk="1" latinLnBrk="0" hangingPunct="1">
      <a:defRPr sz="1200" kern="1200">
        <a:solidFill>
          <a:schemeClr val="tx2"/>
        </a:solidFill>
        <a:latin typeface="Tempus Sans ITC" pitchFamily="82"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notes"/>
  <p:showPr showNarration="1">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808DA0"/>
    <a:srgbClr val="7F7F7F"/>
    <a:srgbClr val="4C4C4C"/>
    <a:srgbClr val="66CCFF"/>
    <a:srgbClr val="FFFF66"/>
    <a:srgbClr val="FFCC66"/>
    <a:srgbClr val="FF8000"/>
    <a:srgbClr val="FF0000"/>
    <a:srgbClr val="00FF00"/>
    <a:srgbClr val="008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4620" autoAdjust="0"/>
    <p:restoredTop sz="84950" autoAdjust="0"/>
  </p:normalViewPr>
  <p:slideViewPr>
    <p:cSldViewPr>
      <p:cViewPr varScale="1">
        <p:scale>
          <a:sx n="119" d="100"/>
          <a:sy n="119" d="100"/>
        </p:scale>
        <p:origin x="3536" y="176"/>
      </p:cViewPr>
      <p:guideLst>
        <p:guide orient="horz" pos="2160"/>
        <p:guide pos="2880"/>
      </p:guideLst>
    </p:cSldViewPr>
  </p:slideViewPr>
  <p:outlineViewPr>
    <p:cViewPr>
      <p:scale>
        <a:sx n="33" d="100"/>
        <a:sy n="33" d="100"/>
      </p:scale>
      <p:origin x="0" y="27584"/>
    </p:cViewPr>
  </p:outlineViewPr>
  <p:notesTextViewPr>
    <p:cViewPr>
      <p:scale>
        <a:sx n="100" d="100"/>
        <a:sy n="100" d="100"/>
      </p:scale>
      <p:origin x="0" y="0"/>
    </p:cViewPr>
  </p:notesTextViewPr>
  <p:sorterViewPr>
    <p:cViewPr>
      <p:scale>
        <a:sx n="100" d="100"/>
        <a:sy n="100" d="100"/>
      </p:scale>
      <p:origin x="0" y="24221"/>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5570" name="Rectangle 2"/>
          <p:cNvSpPr>
            <a:spLocks noGrp="1" noChangeArrowheads="1"/>
          </p:cNvSpPr>
          <p:nvPr>
            <p:ph type="hdr" sz="quarter"/>
          </p:nvPr>
        </p:nvSpPr>
        <p:spPr bwMode="auto">
          <a:xfrm>
            <a:off x="0" y="0"/>
            <a:ext cx="3076363" cy="510332"/>
          </a:xfrm>
          <a:prstGeom prst="rect">
            <a:avLst/>
          </a:prstGeom>
          <a:noFill/>
          <a:ln w="9525">
            <a:noFill/>
            <a:miter lim="800000"/>
            <a:headEnd/>
            <a:tailEnd/>
          </a:ln>
          <a:effectLst/>
        </p:spPr>
        <p:txBody>
          <a:bodyPr vert="horz" wrap="square" lIns="97335" tIns="48668" rIns="97335" bIns="48668" numCol="1" anchor="t" anchorCtr="0" compatLnSpc="1">
            <a:prstTxWarp prst="textNoShape">
              <a:avLst/>
            </a:prstTxWarp>
          </a:bodyPr>
          <a:lstStyle>
            <a:lvl1pPr algn="l" defTabSz="972546">
              <a:defRPr sz="1100">
                <a:solidFill>
                  <a:schemeClr val="tx1"/>
                </a:solidFill>
                <a:latin typeface="Arial" charset="0"/>
              </a:defRPr>
            </a:lvl1pPr>
          </a:lstStyle>
          <a:p>
            <a:endParaRPr lang="en-US"/>
          </a:p>
        </p:txBody>
      </p:sp>
      <p:sp>
        <p:nvSpPr>
          <p:cNvPr id="365571" name="Rectangle 3"/>
          <p:cNvSpPr>
            <a:spLocks noGrp="1" noChangeArrowheads="1"/>
          </p:cNvSpPr>
          <p:nvPr>
            <p:ph type="dt" sz="quarter" idx="1"/>
          </p:nvPr>
        </p:nvSpPr>
        <p:spPr bwMode="auto">
          <a:xfrm>
            <a:off x="4021294" y="0"/>
            <a:ext cx="3076363" cy="510332"/>
          </a:xfrm>
          <a:prstGeom prst="rect">
            <a:avLst/>
          </a:prstGeom>
          <a:noFill/>
          <a:ln w="9525">
            <a:noFill/>
            <a:miter lim="800000"/>
            <a:headEnd/>
            <a:tailEnd/>
          </a:ln>
          <a:effectLst/>
        </p:spPr>
        <p:txBody>
          <a:bodyPr vert="horz" wrap="square" lIns="97335" tIns="48668" rIns="97335" bIns="48668" numCol="1" anchor="t" anchorCtr="0" compatLnSpc="1">
            <a:prstTxWarp prst="textNoShape">
              <a:avLst/>
            </a:prstTxWarp>
          </a:bodyPr>
          <a:lstStyle>
            <a:lvl1pPr algn="r" defTabSz="972546">
              <a:defRPr sz="1100">
                <a:solidFill>
                  <a:schemeClr val="tx1"/>
                </a:solidFill>
                <a:latin typeface="Arial" charset="0"/>
              </a:defRPr>
            </a:lvl1pPr>
          </a:lstStyle>
          <a:p>
            <a:endParaRPr lang="en-US"/>
          </a:p>
        </p:txBody>
      </p:sp>
      <p:sp>
        <p:nvSpPr>
          <p:cNvPr id="365572" name="Rectangle 4"/>
          <p:cNvSpPr>
            <a:spLocks noGrp="1" noChangeArrowheads="1"/>
          </p:cNvSpPr>
          <p:nvPr>
            <p:ph type="ftr" sz="quarter" idx="2"/>
          </p:nvPr>
        </p:nvSpPr>
        <p:spPr bwMode="auto">
          <a:xfrm>
            <a:off x="0" y="9722534"/>
            <a:ext cx="3076363" cy="510332"/>
          </a:xfrm>
          <a:prstGeom prst="rect">
            <a:avLst/>
          </a:prstGeom>
          <a:noFill/>
          <a:ln w="9525">
            <a:noFill/>
            <a:miter lim="800000"/>
            <a:headEnd/>
            <a:tailEnd/>
          </a:ln>
          <a:effectLst/>
        </p:spPr>
        <p:txBody>
          <a:bodyPr vert="horz" wrap="square" lIns="97335" tIns="48668" rIns="97335" bIns="48668" numCol="1" anchor="b" anchorCtr="0" compatLnSpc="1">
            <a:prstTxWarp prst="textNoShape">
              <a:avLst/>
            </a:prstTxWarp>
          </a:bodyPr>
          <a:lstStyle>
            <a:lvl1pPr algn="l" defTabSz="972546">
              <a:defRPr sz="1100">
                <a:solidFill>
                  <a:schemeClr val="tx1"/>
                </a:solidFill>
                <a:latin typeface="Arial" charset="0"/>
              </a:defRPr>
            </a:lvl1pPr>
          </a:lstStyle>
          <a:p>
            <a:endParaRPr lang="en-US"/>
          </a:p>
        </p:txBody>
      </p:sp>
      <p:sp>
        <p:nvSpPr>
          <p:cNvPr id="365573" name="Rectangle 5"/>
          <p:cNvSpPr>
            <a:spLocks noGrp="1" noChangeArrowheads="1"/>
          </p:cNvSpPr>
          <p:nvPr>
            <p:ph type="sldNum" sz="quarter" idx="3"/>
          </p:nvPr>
        </p:nvSpPr>
        <p:spPr bwMode="auto">
          <a:xfrm>
            <a:off x="4021294" y="9722534"/>
            <a:ext cx="3076363" cy="510332"/>
          </a:xfrm>
          <a:prstGeom prst="rect">
            <a:avLst/>
          </a:prstGeom>
          <a:noFill/>
          <a:ln w="9525">
            <a:noFill/>
            <a:miter lim="800000"/>
            <a:headEnd/>
            <a:tailEnd/>
          </a:ln>
          <a:effectLst/>
        </p:spPr>
        <p:txBody>
          <a:bodyPr vert="horz" wrap="square" lIns="97335" tIns="48668" rIns="97335" bIns="48668" numCol="1" anchor="b" anchorCtr="0" compatLnSpc="1">
            <a:prstTxWarp prst="textNoShape">
              <a:avLst/>
            </a:prstTxWarp>
          </a:bodyPr>
          <a:lstStyle>
            <a:lvl1pPr algn="r" defTabSz="972546">
              <a:defRPr sz="1100">
                <a:solidFill>
                  <a:schemeClr val="tx1"/>
                </a:solidFill>
                <a:latin typeface="Arial" charset="0"/>
              </a:defRPr>
            </a:lvl1pPr>
          </a:lstStyle>
          <a:p>
            <a:fld id="{2D8CA0BC-0227-4EC0-BFD0-03DE60C18AD2}" type="slidenum">
              <a:rPr lang="en-US"/>
              <a:pPr/>
              <a:t>‹#›</a:t>
            </a:fld>
            <a:endParaRPr lang="en-US"/>
          </a:p>
        </p:txBody>
      </p:sp>
    </p:spTree>
    <p:extLst>
      <p:ext uri="{BB962C8B-B14F-4D97-AF65-F5344CB8AC3E}">
        <p14:creationId xmlns:p14="http://schemas.microsoft.com/office/powerpoint/2010/main" val="270974549"/>
      </p:ext>
    </p:extLst>
  </p:cSld>
  <p:clrMap bg1="lt1" tx1="dk1" bg2="lt2" tx2="dk2" accent1="accent1" accent2="accent2" accent3="accent3" accent4="accent4" accent5="accent5" accent6="accent6" hlink="hlink" folHlink="folHlink"/>
  <p:hf hdr="0" ftr="0" dt="0"/>
</p:handoutMaster>
</file>

<file path=ppt/ink/ink1.xml><?xml version="1.0" encoding="utf-8"?>
<inkml:ink xmlns:inkml="http://www.w3.org/2003/InkML">
  <inkml:definitions>
    <inkml:context xml:id="ctx0">
      <inkml:inkSource xml:id="inkSrc0">
        <inkml:traceFormat>
          <inkml:channel name="X" type="integer" max="26312" units="in"/>
          <inkml:channel name="Y" type="integer" max="16520" units="in"/>
          <inkml:channel name="F" type="integer" max="255" units="dev"/>
        </inkml:traceFormat>
        <inkml:channelProperties>
          <inkml:channelProperty channel="X" name="resolution" value="2540.01343" units="1/in"/>
          <inkml:channelProperty channel="Y" name="resolution" value="2540.36597" units="1/in"/>
          <inkml:channelProperty channel="F" name="resolution" value="0" units="1/dev"/>
        </inkml:channelProperties>
      </inkml:inkSource>
      <inkml:timestamp xml:id="ts0" timeString="2010-11-01T23:32:17.931"/>
    </inkml:context>
    <inkml:brush xml:id="br0">
      <inkml:brushProperty name="width" value="0.05292" units="cm"/>
      <inkml:brushProperty name="height" value="0.05292" units="cm"/>
      <inkml:brushProperty name="color" value="#C0504D"/>
      <inkml:brushProperty name="fitToCurve" value="1"/>
    </inkml:brush>
  </inkml:definitions>
  <inkml:trace contextRef="#ctx0" brushRef="#br0">365 8 2,'-118'-4'3,"-4"1"-3,-3 2-5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8050" name="Rectangle 2"/>
          <p:cNvSpPr>
            <a:spLocks noGrp="1" noChangeArrowheads="1"/>
          </p:cNvSpPr>
          <p:nvPr>
            <p:ph type="hdr" sz="quarter"/>
          </p:nvPr>
        </p:nvSpPr>
        <p:spPr bwMode="auto">
          <a:xfrm>
            <a:off x="0" y="0"/>
            <a:ext cx="3076363" cy="512081"/>
          </a:xfrm>
          <a:prstGeom prst="rect">
            <a:avLst/>
          </a:prstGeom>
          <a:noFill/>
          <a:ln w="9525">
            <a:noFill/>
            <a:miter lim="800000"/>
            <a:headEnd/>
            <a:tailEnd/>
          </a:ln>
          <a:effectLst/>
        </p:spPr>
        <p:txBody>
          <a:bodyPr vert="horz" wrap="square" lIns="98434" tIns="49217" rIns="98434" bIns="49217" numCol="1" anchor="t" anchorCtr="0" compatLnSpc="1">
            <a:prstTxWarp prst="textNoShape">
              <a:avLst/>
            </a:prstTxWarp>
          </a:bodyPr>
          <a:lstStyle>
            <a:lvl1pPr algn="l" defTabSz="986172">
              <a:defRPr sz="1100">
                <a:solidFill>
                  <a:schemeClr val="tx1"/>
                </a:solidFill>
                <a:latin typeface="Arial" charset="0"/>
              </a:defRPr>
            </a:lvl1pPr>
          </a:lstStyle>
          <a:p>
            <a:endParaRPr lang="en-US"/>
          </a:p>
        </p:txBody>
      </p:sp>
      <p:sp>
        <p:nvSpPr>
          <p:cNvPr id="258051" name="Rectangle 3"/>
          <p:cNvSpPr>
            <a:spLocks noGrp="1" noChangeArrowheads="1"/>
          </p:cNvSpPr>
          <p:nvPr>
            <p:ph type="dt" idx="1"/>
          </p:nvPr>
        </p:nvSpPr>
        <p:spPr bwMode="auto">
          <a:xfrm>
            <a:off x="4021294" y="0"/>
            <a:ext cx="3076363" cy="512081"/>
          </a:xfrm>
          <a:prstGeom prst="rect">
            <a:avLst/>
          </a:prstGeom>
          <a:noFill/>
          <a:ln w="9525">
            <a:noFill/>
            <a:miter lim="800000"/>
            <a:headEnd/>
            <a:tailEnd/>
          </a:ln>
          <a:effectLst/>
        </p:spPr>
        <p:txBody>
          <a:bodyPr vert="horz" wrap="square" lIns="98434" tIns="49217" rIns="98434" bIns="49217" numCol="1" anchor="t" anchorCtr="0" compatLnSpc="1">
            <a:prstTxWarp prst="textNoShape">
              <a:avLst/>
            </a:prstTxWarp>
          </a:bodyPr>
          <a:lstStyle>
            <a:lvl1pPr algn="r" defTabSz="986172">
              <a:defRPr sz="1100">
                <a:solidFill>
                  <a:schemeClr val="tx1"/>
                </a:solidFill>
                <a:latin typeface="Arial" charset="0"/>
              </a:defRPr>
            </a:lvl1pPr>
          </a:lstStyle>
          <a:p>
            <a:endParaRPr lang="en-US"/>
          </a:p>
        </p:txBody>
      </p:sp>
      <p:sp>
        <p:nvSpPr>
          <p:cNvPr id="258052" name="Rectangle 4"/>
          <p:cNvSpPr>
            <a:spLocks noGrp="1" noRot="1" noChangeAspect="1" noChangeArrowheads="1" noTextEdit="1"/>
          </p:cNvSpPr>
          <p:nvPr>
            <p:ph type="sldImg" idx="2"/>
          </p:nvPr>
        </p:nvSpPr>
        <p:spPr bwMode="auto">
          <a:xfrm>
            <a:off x="992188" y="766763"/>
            <a:ext cx="5119687" cy="3838575"/>
          </a:xfrm>
          <a:prstGeom prst="rect">
            <a:avLst/>
          </a:prstGeom>
          <a:noFill/>
          <a:ln w="9525">
            <a:solidFill>
              <a:srgbClr val="000000"/>
            </a:solidFill>
            <a:miter lim="800000"/>
            <a:headEnd/>
            <a:tailEnd/>
          </a:ln>
          <a:effectLst/>
        </p:spPr>
      </p:sp>
      <p:sp>
        <p:nvSpPr>
          <p:cNvPr id="258053" name="Rectangle 5"/>
          <p:cNvSpPr>
            <a:spLocks noGrp="1" noChangeArrowheads="1"/>
          </p:cNvSpPr>
          <p:nvPr>
            <p:ph type="body" sz="quarter" idx="3"/>
          </p:nvPr>
        </p:nvSpPr>
        <p:spPr bwMode="auto">
          <a:xfrm>
            <a:off x="711576" y="4862142"/>
            <a:ext cx="5676153" cy="4605227"/>
          </a:xfrm>
          <a:prstGeom prst="rect">
            <a:avLst/>
          </a:prstGeom>
          <a:noFill/>
          <a:ln w="9525">
            <a:noFill/>
            <a:miter lim="800000"/>
            <a:headEnd/>
            <a:tailEnd/>
          </a:ln>
          <a:effectLst/>
        </p:spPr>
        <p:txBody>
          <a:bodyPr vert="horz" wrap="square" lIns="98434" tIns="49217" rIns="98434" bIns="49217"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58054" name="Rectangle 6"/>
          <p:cNvSpPr>
            <a:spLocks noGrp="1" noChangeArrowheads="1"/>
          </p:cNvSpPr>
          <p:nvPr>
            <p:ph type="ftr" sz="quarter" idx="4"/>
          </p:nvPr>
        </p:nvSpPr>
        <p:spPr bwMode="auto">
          <a:xfrm>
            <a:off x="0" y="9720785"/>
            <a:ext cx="3076363" cy="512081"/>
          </a:xfrm>
          <a:prstGeom prst="rect">
            <a:avLst/>
          </a:prstGeom>
          <a:noFill/>
          <a:ln w="9525">
            <a:noFill/>
            <a:miter lim="800000"/>
            <a:headEnd/>
            <a:tailEnd/>
          </a:ln>
          <a:effectLst/>
        </p:spPr>
        <p:txBody>
          <a:bodyPr vert="horz" wrap="square" lIns="98434" tIns="49217" rIns="98434" bIns="49217" numCol="1" anchor="b" anchorCtr="0" compatLnSpc="1">
            <a:prstTxWarp prst="textNoShape">
              <a:avLst/>
            </a:prstTxWarp>
          </a:bodyPr>
          <a:lstStyle>
            <a:lvl1pPr algn="l" defTabSz="986172">
              <a:defRPr sz="1100">
                <a:solidFill>
                  <a:schemeClr val="tx1"/>
                </a:solidFill>
                <a:latin typeface="Arial" charset="0"/>
              </a:defRPr>
            </a:lvl1pPr>
          </a:lstStyle>
          <a:p>
            <a:endParaRPr lang="en-US"/>
          </a:p>
        </p:txBody>
      </p:sp>
      <p:sp>
        <p:nvSpPr>
          <p:cNvPr id="258055" name="Rectangle 7"/>
          <p:cNvSpPr>
            <a:spLocks noGrp="1" noChangeArrowheads="1"/>
          </p:cNvSpPr>
          <p:nvPr>
            <p:ph type="sldNum" sz="quarter" idx="5"/>
          </p:nvPr>
        </p:nvSpPr>
        <p:spPr bwMode="auto">
          <a:xfrm>
            <a:off x="4021294" y="9720785"/>
            <a:ext cx="3076363" cy="512081"/>
          </a:xfrm>
          <a:prstGeom prst="rect">
            <a:avLst/>
          </a:prstGeom>
          <a:noFill/>
          <a:ln w="9525">
            <a:noFill/>
            <a:miter lim="800000"/>
            <a:headEnd/>
            <a:tailEnd/>
          </a:ln>
          <a:effectLst/>
        </p:spPr>
        <p:txBody>
          <a:bodyPr vert="horz" wrap="square" lIns="98434" tIns="49217" rIns="98434" bIns="49217" numCol="1" anchor="b" anchorCtr="0" compatLnSpc="1">
            <a:prstTxWarp prst="textNoShape">
              <a:avLst/>
            </a:prstTxWarp>
          </a:bodyPr>
          <a:lstStyle>
            <a:lvl1pPr algn="r" defTabSz="986172">
              <a:defRPr sz="1100">
                <a:solidFill>
                  <a:schemeClr val="tx1"/>
                </a:solidFill>
                <a:latin typeface="Arial" charset="0"/>
              </a:defRPr>
            </a:lvl1pPr>
          </a:lstStyle>
          <a:p>
            <a:fld id="{E6C47E0B-2958-48CC-BA4E-C350203CF107}" type="slidenum">
              <a:rPr lang="en-US"/>
              <a:pPr/>
              <a:t>‹#›</a:t>
            </a:fld>
            <a:endParaRPr lang="en-US"/>
          </a:p>
        </p:txBody>
      </p:sp>
    </p:spTree>
    <p:extLst>
      <p:ext uri="{BB962C8B-B14F-4D97-AF65-F5344CB8AC3E}">
        <p14:creationId xmlns:p14="http://schemas.microsoft.com/office/powerpoint/2010/main" val="703376269"/>
      </p:ext>
    </p:extLst>
  </p:cSld>
  <p:clrMap bg1="lt1" tx1="dk1" bg2="lt2" tx2="dk2" accent1="accent1" accent2="accent2" accent3="accent3" accent4="accent4" accent5="accent5" accent6="accent6" hlink="hlink" folHlink="folHlink"/>
  <p:hf hdr="0" ftr="0" dt="0"/>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summarizes the contents and the underlying conceptual framework of the lecture.</a:t>
            </a:r>
          </a:p>
        </p:txBody>
      </p:sp>
      <p:sp>
        <p:nvSpPr>
          <p:cNvPr id="4" name="Slide Number Placeholder 3"/>
          <p:cNvSpPr>
            <a:spLocks noGrp="1"/>
          </p:cNvSpPr>
          <p:nvPr>
            <p:ph type="sldNum" sz="quarter" idx="5"/>
          </p:nvPr>
        </p:nvSpPr>
        <p:spPr/>
        <p:txBody>
          <a:bodyPr/>
          <a:lstStyle/>
          <a:p>
            <a:fld id="{E6C47E0B-2958-48CC-BA4E-C350203CF107}" type="slidenum">
              <a:rPr lang="en-US" smtClean="0"/>
              <a:pPr/>
              <a:t>1</a:t>
            </a:fld>
            <a:endParaRPr lang="en-US"/>
          </a:p>
        </p:txBody>
      </p:sp>
    </p:spTree>
    <p:extLst>
      <p:ext uri="{BB962C8B-B14F-4D97-AF65-F5344CB8AC3E}">
        <p14:creationId xmlns:p14="http://schemas.microsoft.com/office/powerpoint/2010/main" val="10024793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6763"/>
            <a:ext cx="5119687" cy="3838575"/>
          </a:xfrm>
        </p:spPr>
      </p:sp>
      <p:sp>
        <p:nvSpPr>
          <p:cNvPr id="3" name="Notes Placeholder 2"/>
          <p:cNvSpPr>
            <a:spLocks noGrp="1"/>
          </p:cNvSpPr>
          <p:nvPr>
            <p:ph type="body" idx="1"/>
          </p:nvPr>
        </p:nvSpPr>
        <p:spPr/>
        <p:txBody>
          <a:bodyPr/>
          <a:lstStyle/>
          <a:p>
            <a:r>
              <a:rPr lang="en-US" dirty="0"/>
              <a:t>Association rule mining is just one example</a:t>
            </a:r>
            <a:r>
              <a:rPr lang="en-US" baseline="0" dirty="0"/>
              <a:t> of a data mining algorithm, out of a wide variety. Data mining algorithms can in general by classified </a:t>
            </a:r>
            <a:r>
              <a:rPr lang="en-US" dirty="0"/>
              <a:t>according to the goals they pursue and the type of results they provide. </a:t>
            </a:r>
          </a:p>
          <a:p>
            <a:r>
              <a:rPr lang="en-US" dirty="0"/>
              <a:t>A basic distinction is made among </a:t>
            </a:r>
            <a:r>
              <a:rPr lang="en-US" baseline="0" dirty="0"/>
              <a:t>data mining algorithm </a:t>
            </a:r>
            <a:r>
              <a:rPr lang="en-US" dirty="0"/>
              <a:t>that identify global structures of a data sets, either in the form of summaries of the data or as globally applicable rules, and data mining</a:t>
            </a:r>
            <a:r>
              <a:rPr lang="en-US" baseline="0" dirty="0"/>
              <a:t> algorithms </a:t>
            </a:r>
            <a:r>
              <a:rPr lang="en-US" dirty="0"/>
              <a:t>that provide models that apply only locally,</a:t>
            </a:r>
            <a:r>
              <a:rPr lang="en-US" baseline="0" dirty="0"/>
              <a:t> </a:t>
            </a:r>
            <a:r>
              <a:rPr lang="en-US" dirty="0"/>
              <a:t>i.e., to some subset of the data</a:t>
            </a:r>
            <a:r>
              <a:rPr lang="en-US" baseline="0" dirty="0"/>
              <a:t> set</a:t>
            </a:r>
            <a:r>
              <a:rPr lang="en-US" dirty="0"/>
              <a:t>, in the form of sparsely</a:t>
            </a:r>
            <a:r>
              <a:rPr lang="en-US" baseline="0" dirty="0"/>
              <a:t> occurring </a:t>
            </a:r>
            <a:r>
              <a:rPr lang="en-US" dirty="0"/>
              <a:t>patterns or exceptional and unexpected dependencies in the data set.</a:t>
            </a:r>
          </a:p>
          <a:p>
            <a:r>
              <a:rPr lang="en-US" dirty="0"/>
              <a:t>The example of association rule mining is a typical case of discovering local patterns. The rules obtained are unexpected patterns and typically relate to small parts of the database only.</a:t>
            </a:r>
          </a:p>
          <a:p>
            <a:r>
              <a:rPr lang="en-US" dirty="0"/>
              <a:t>Data mining algorithms for finding global models of the data are further distinguished into techniques that are used to "simply" describe the data and into techniques that allow to make predictions on data</a:t>
            </a:r>
            <a:r>
              <a:rPr lang="en-US" baseline="0" dirty="0"/>
              <a:t> that has not yet been seen</a:t>
            </a:r>
            <a:r>
              <a:rPr lang="en-US" dirty="0"/>
              <a:t>. Descriptive modeling techniques provide compact summaries of the data</a:t>
            </a:r>
            <a:r>
              <a:rPr lang="en-US" baseline="0" dirty="0"/>
              <a:t> sets</a:t>
            </a:r>
            <a:r>
              <a:rPr lang="en-US" dirty="0"/>
              <a:t>, typically by identifying clusters of similar data items. Predictive modeling techniques provide globally applicable rules for the database, typically, allowing to predict some properties of the data, from some other data in the dataset.</a:t>
            </a:r>
          </a:p>
        </p:txBody>
      </p:sp>
      <p:sp>
        <p:nvSpPr>
          <p:cNvPr id="5" name="Slide Number Placeholder 4"/>
          <p:cNvSpPr>
            <a:spLocks noGrp="1"/>
          </p:cNvSpPr>
          <p:nvPr>
            <p:ph type="sldNum" sz="quarter" idx="10"/>
          </p:nvPr>
        </p:nvSpPr>
        <p:spPr/>
        <p:txBody>
          <a:bodyPr/>
          <a:lstStyle/>
          <a:p>
            <a:fld id="{E6C47E0B-2958-48CC-BA4E-C350203CF107}" type="slidenum">
              <a:rPr lang="en-US" smtClean="0"/>
              <a:pPr/>
              <a:t>11</a:t>
            </a:fld>
            <a:endParaRPr lang="en-US"/>
          </a:p>
        </p:txBody>
      </p:sp>
    </p:spTree>
    <p:extLst>
      <p:ext uri="{BB962C8B-B14F-4D97-AF65-F5344CB8AC3E}">
        <p14:creationId xmlns:p14="http://schemas.microsoft.com/office/powerpoint/2010/main" val="3160193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complete the picture we can include</a:t>
            </a:r>
            <a:r>
              <a:rPr lang="en-US" baseline="0" dirty="0"/>
              <a:t> into the field of data mining also exploratory data analysis, a </a:t>
            </a:r>
            <a:r>
              <a:rPr lang="en-US" dirty="0"/>
              <a:t>special</a:t>
            </a:r>
            <a:r>
              <a:rPr lang="en-US" baseline="0" dirty="0"/>
              <a:t> form of data mining which is </a:t>
            </a:r>
            <a:r>
              <a:rPr lang="en-US" dirty="0"/>
              <a:t>used when no clear idea exists, what is being sought for in a given database. It may serve as a preprocessing step for performing more specific data mining tasks.</a:t>
            </a:r>
          </a:p>
          <a:p>
            <a:endParaRPr lang="en-US" dirty="0"/>
          </a:p>
          <a:p>
            <a:r>
              <a:rPr lang="en-US" dirty="0"/>
              <a:t>Information retrieval is usually also considered as a special case of data mining, where query patterns are searched for in the database. It can be understood as a clustering technique that distinguishes</a:t>
            </a:r>
            <a:r>
              <a:rPr lang="en-US" baseline="0" dirty="0"/>
              <a:t> relevant from non-relevant data items.</a:t>
            </a:r>
            <a:endParaRPr lang="en-GB" dirty="0"/>
          </a:p>
        </p:txBody>
      </p:sp>
      <p:sp>
        <p:nvSpPr>
          <p:cNvPr id="5" name="Slide Number Placeholder 4"/>
          <p:cNvSpPr>
            <a:spLocks noGrp="1"/>
          </p:cNvSpPr>
          <p:nvPr>
            <p:ph type="sldNum" sz="quarter" idx="10"/>
          </p:nvPr>
        </p:nvSpPr>
        <p:spPr/>
        <p:txBody>
          <a:bodyPr/>
          <a:lstStyle/>
          <a:p>
            <a:fld id="{E6C47E0B-2958-48CC-BA4E-C350203CF107}" type="slidenum">
              <a:rPr lang="en-US" smtClean="0"/>
              <a:pPr/>
              <a:t>12</a:t>
            </a:fld>
            <a:endParaRPr lang="en-US"/>
          </a:p>
        </p:txBody>
      </p:sp>
    </p:spTree>
    <p:extLst>
      <p:ext uri="{BB962C8B-B14F-4D97-AF65-F5344CB8AC3E}">
        <p14:creationId xmlns:p14="http://schemas.microsoft.com/office/powerpoint/2010/main" val="27986462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6763"/>
            <a:ext cx="5119687" cy="3838575"/>
          </a:xfrm>
        </p:spPr>
      </p:sp>
      <p:sp>
        <p:nvSpPr>
          <p:cNvPr id="3" name="Notes Placeholder 2"/>
          <p:cNvSpPr>
            <a:spLocks noGrp="1"/>
          </p:cNvSpPr>
          <p:nvPr>
            <p:ph type="body" idx="1"/>
          </p:nvPr>
        </p:nvSpPr>
        <p:spPr/>
        <p:txBody>
          <a:bodyPr/>
          <a:lstStyle/>
          <a:p>
            <a:pPr marL="228600" indent="-228600"/>
            <a:r>
              <a:rPr lang="en-US" dirty="0"/>
              <a:t>Each data mining algorithm can be characterized by four aspects:</a:t>
            </a:r>
          </a:p>
          <a:p>
            <a:pPr marL="228600" indent="-228600">
              <a:buFontTx/>
              <a:buChar char="•"/>
            </a:pPr>
            <a:r>
              <a:rPr lang="en-US" dirty="0"/>
              <a:t>The models or patterns that are used to describe what is searched for in the data</a:t>
            </a:r>
            <a:r>
              <a:rPr lang="en-US" baseline="0" dirty="0"/>
              <a:t> set</a:t>
            </a:r>
            <a:r>
              <a:rPr lang="en-US" dirty="0"/>
              <a:t>. Typical examples of models are dependencies, clusters and decision trees.</a:t>
            </a:r>
          </a:p>
          <a:p>
            <a:pPr marL="228600" indent="-228600">
              <a:buFontTx/>
              <a:buChar char="•"/>
            </a:pPr>
            <a:r>
              <a:rPr lang="en-US" dirty="0"/>
              <a:t>The scoring functions that are used to determine how well a given data set fits the model. This is comparable to the similarity functions used in information retrieval.</a:t>
            </a:r>
          </a:p>
          <a:p>
            <a:pPr marL="228600" indent="-228600">
              <a:buFontTx/>
              <a:buChar char="•"/>
            </a:pPr>
            <a:r>
              <a:rPr lang="en-US" dirty="0"/>
              <a:t>The method that is applied in order to find data in the data set that scores well with respect to the scoring function. Normally this requires efficient search algorithms that allow to identify those models that fit the data well according to the scoring functions.</a:t>
            </a:r>
          </a:p>
          <a:p>
            <a:pPr marL="228600" indent="-228600">
              <a:buFontTx/>
              <a:buChar char="•"/>
            </a:pPr>
            <a:r>
              <a:rPr lang="en-US" dirty="0"/>
              <a:t>Finally the scalable implementation of the method for large data sets. Here indexing techniques and efficient secondary storage management are typically</a:t>
            </a:r>
            <a:r>
              <a:rPr lang="en-US" baseline="0" dirty="0"/>
              <a:t> required</a:t>
            </a:r>
            <a:r>
              <a:rPr lang="en-US" dirty="0"/>
              <a:t>. This corresponds to the use of inverted files in information retrieval.</a:t>
            </a:r>
          </a:p>
        </p:txBody>
      </p:sp>
      <p:sp>
        <p:nvSpPr>
          <p:cNvPr id="5" name="Slide Number Placeholder 4"/>
          <p:cNvSpPr>
            <a:spLocks noGrp="1"/>
          </p:cNvSpPr>
          <p:nvPr>
            <p:ph type="sldNum" sz="quarter" idx="10"/>
          </p:nvPr>
        </p:nvSpPr>
        <p:spPr/>
        <p:txBody>
          <a:bodyPr/>
          <a:lstStyle/>
          <a:p>
            <a:fld id="{E6C47E0B-2958-48CC-BA4E-C350203CF107}" type="slidenum">
              <a:rPr lang="en-US" smtClean="0"/>
              <a:pPr/>
              <a:t>13</a:t>
            </a:fld>
            <a:endParaRPr lang="en-US"/>
          </a:p>
        </p:txBody>
      </p:sp>
    </p:spTree>
    <p:extLst>
      <p:ext uri="{BB962C8B-B14F-4D97-AF65-F5344CB8AC3E}">
        <p14:creationId xmlns:p14="http://schemas.microsoft.com/office/powerpoint/2010/main" val="34214570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6763"/>
            <a:ext cx="5119687" cy="3838575"/>
          </a:xfrm>
        </p:spPr>
      </p:sp>
      <p:sp>
        <p:nvSpPr>
          <p:cNvPr id="3" name="Notes Placeholder 2"/>
          <p:cNvSpPr>
            <a:spLocks noGrp="1"/>
          </p:cNvSpPr>
          <p:nvPr>
            <p:ph type="body" idx="1"/>
          </p:nvPr>
        </p:nvSpPr>
        <p:spPr/>
        <p:txBody>
          <a:bodyPr/>
          <a:lstStyle/>
          <a:p>
            <a:pPr marL="228600" marR="0" indent="-228600" algn="l" defTabSz="914400" rtl="0" eaLnBrk="1" fontAlgn="base" latinLnBrk="0" hangingPunct="1">
              <a:lnSpc>
                <a:spcPct val="100000"/>
              </a:lnSpc>
              <a:spcBef>
                <a:spcPct val="30000"/>
              </a:spcBef>
              <a:spcAft>
                <a:spcPct val="0"/>
              </a:spcAft>
              <a:buClrTx/>
              <a:buSzTx/>
              <a:buFontTx/>
              <a:buNone/>
              <a:tabLst/>
              <a:defRPr/>
            </a:pPr>
            <a:r>
              <a:rPr lang="en-US" dirty="0"/>
              <a:t>In particular the aspects of optimization and data management differentiate data mining from related areas such as statistics and machine learning: data mining</a:t>
            </a:r>
            <a:r>
              <a:rPr lang="en-US" baseline="0" dirty="0"/>
              <a:t> algorithms can be understood as statistical or machine learning techniques that scale well to large data sets.</a:t>
            </a:r>
            <a:endParaRPr lang="en-US" dirty="0"/>
          </a:p>
          <a:p>
            <a:pPr marL="228600" indent="-228600"/>
            <a:endParaRPr lang="en-US" dirty="0"/>
          </a:p>
        </p:txBody>
      </p:sp>
      <p:sp>
        <p:nvSpPr>
          <p:cNvPr id="5" name="Slide Number Placeholder 4"/>
          <p:cNvSpPr>
            <a:spLocks noGrp="1"/>
          </p:cNvSpPr>
          <p:nvPr>
            <p:ph type="sldNum" sz="quarter" idx="10"/>
          </p:nvPr>
        </p:nvSpPr>
        <p:spPr/>
        <p:txBody>
          <a:bodyPr/>
          <a:lstStyle/>
          <a:p>
            <a:fld id="{E6C47E0B-2958-48CC-BA4E-C350203CF107}" type="slidenum">
              <a:rPr lang="en-US" smtClean="0"/>
              <a:pPr/>
              <a:t>14</a:t>
            </a:fld>
            <a:endParaRPr lang="en-US"/>
          </a:p>
        </p:txBody>
      </p:sp>
    </p:spTree>
    <p:extLst>
      <p:ext uri="{BB962C8B-B14F-4D97-AF65-F5344CB8AC3E}">
        <p14:creationId xmlns:p14="http://schemas.microsoft.com/office/powerpoint/2010/main" val="597150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6763"/>
            <a:ext cx="5119687" cy="3838575"/>
          </a:xfrm>
        </p:spPr>
      </p:sp>
      <p:sp>
        <p:nvSpPr>
          <p:cNvPr id="3" name="Notes Placeholder 2"/>
          <p:cNvSpPr>
            <a:spLocks noGrp="1"/>
          </p:cNvSpPr>
          <p:nvPr>
            <p:ph type="body" idx="1"/>
          </p:nvPr>
        </p:nvSpPr>
        <p:spPr/>
        <p:txBody>
          <a:bodyPr/>
          <a:lstStyle/>
          <a:p>
            <a:pPr marL="228600" indent="-228600"/>
            <a:r>
              <a:rPr lang="en-US" dirty="0"/>
              <a:t>Data mining algorithms</a:t>
            </a:r>
            <a:r>
              <a:rPr lang="en-US" baseline="0" dirty="0"/>
              <a:t> are part of larger data mining system that support the pre- an post-processing of the data. A data mining systems performs the following typical tasks:</a:t>
            </a:r>
            <a:endParaRPr lang="en-US" dirty="0"/>
          </a:p>
          <a:p>
            <a:pPr marL="228600" indent="-228600">
              <a:buFontTx/>
              <a:buChar char="•"/>
            </a:pPr>
            <a:r>
              <a:rPr lang="en-US" dirty="0"/>
              <a:t>First, the data needs to be collected from the available data sources. Since these data sources can be distributed and heterogeneous databases, database integration techniques are applied. The integrated data is kept in so-called data warehouses, databases replicating and consolidating the data from the various data sources. An important concern when integrating the data sources is data cleaning, i.e., removing inconsistent and faulty data as far as possible. The tasks of data integration and data cleaning are supported by so-called data warehousing systems.</a:t>
            </a:r>
          </a:p>
          <a:p>
            <a:pPr marL="228600" indent="-228600">
              <a:buFontTx/>
              <a:buChar char="•"/>
            </a:pPr>
            <a:r>
              <a:rPr lang="en-US" dirty="0"/>
              <a:t>Once the data is consolidated in a data warehouse, subsets of the data can be selected from the data warehouse for performing specific data mining tasks, i.e., tasks targeting a specific question. This task-specific data collections are called data-marts. The data-mart is the database to which the specific data mining algorithm is applied.</a:t>
            </a:r>
          </a:p>
          <a:p>
            <a:pPr marL="228600" indent="-228600">
              <a:buFontTx/>
              <a:buChar char="•"/>
            </a:pPr>
            <a:r>
              <a:rPr lang="en-US" dirty="0"/>
              <a:t>The data mining task is the process of detecting interesting patterns in the data. This is what generally is understood as data mining in the narrow sense. We will introduce in the following examples of the most common techniques that are used to perform this task (e.g. association rule mining).</a:t>
            </a:r>
          </a:p>
          <a:p>
            <a:pPr marL="228600" indent="-228600">
              <a:buFontTx/>
              <a:buChar char="•"/>
            </a:pPr>
            <a:r>
              <a:rPr lang="en-US" dirty="0"/>
              <a:t>Once specific patterns are detected they can be further processed. Further processing may include</a:t>
            </a:r>
            <a:r>
              <a:rPr lang="en-US" baseline="0" dirty="0"/>
              <a:t> </a:t>
            </a:r>
            <a:r>
              <a:rPr lang="en-US" dirty="0"/>
              <a:t>the evaluation of the "interestingness” of patterns for the specific problem at hand and the implementation of actions to react on the discovery of a pattern.</a:t>
            </a:r>
          </a:p>
          <a:p>
            <a:pPr marL="228600" indent="-228600"/>
            <a:r>
              <a:rPr lang="en-US" dirty="0"/>
              <a:t>Each of the steps described can influence the preceding steps. For example, patterns or outliers detected during data mining may indicate the presence of erroneous data, rather than interesting features in the source databases. This may imply adaptations of the data cleaning process during data integration. </a:t>
            </a:r>
          </a:p>
        </p:txBody>
      </p:sp>
      <p:sp>
        <p:nvSpPr>
          <p:cNvPr id="5" name="Slide Number Placeholder 4"/>
          <p:cNvSpPr>
            <a:spLocks noGrp="1"/>
          </p:cNvSpPr>
          <p:nvPr>
            <p:ph type="sldNum" sz="quarter" idx="10"/>
          </p:nvPr>
        </p:nvSpPr>
        <p:spPr/>
        <p:txBody>
          <a:bodyPr/>
          <a:lstStyle/>
          <a:p>
            <a:fld id="{E6C47E0B-2958-48CC-BA4E-C350203CF107}" type="slidenum">
              <a:rPr lang="en-US" smtClean="0"/>
              <a:pPr/>
              <a:t>15</a:t>
            </a:fld>
            <a:endParaRPr lang="en-US"/>
          </a:p>
        </p:txBody>
      </p:sp>
    </p:spTree>
    <p:extLst>
      <p:ext uri="{BB962C8B-B14F-4D97-AF65-F5344CB8AC3E}">
        <p14:creationId xmlns:p14="http://schemas.microsoft.com/office/powerpoint/2010/main" val="35945436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Often data mining and machine learning are used like synonyms. Though both are exploiting often the same algorithmic techniques, they have different scope and goals. In particular, data mining is specifically targeted at analysis of large datasets and concerned with the resulting performance questions.</a:t>
            </a:r>
          </a:p>
        </p:txBody>
      </p:sp>
      <p:sp>
        <p:nvSpPr>
          <p:cNvPr id="4" name="Slide Number Placeholder 3"/>
          <p:cNvSpPr>
            <a:spLocks noGrp="1"/>
          </p:cNvSpPr>
          <p:nvPr>
            <p:ph type="sldNum" sz="quarter" idx="5"/>
          </p:nvPr>
        </p:nvSpPr>
        <p:spPr/>
        <p:txBody>
          <a:bodyPr/>
          <a:lstStyle/>
          <a:p>
            <a:fld id="{E6C47E0B-2958-48CC-BA4E-C350203CF107}" type="slidenum">
              <a:rPr lang="en-US"/>
              <a:pPr/>
              <a:t>16</a:t>
            </a:fld>
            <a:endParaRPr lang="en-US"/>
          </a:p>
        </p:txBody>
      </p:sp>
    </p:spTree>
    <p:extLst>
      <p:ext uri="{BB962C8B-B14F-4D97-AF65-F5344CB8AC3E}">
        <p14:creationId xmlns:p14="http://schemas.microsoft.com/office/powerpoint/2010/main" val="30898459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9E7A572-8AD9-492E-A720-80969568FA02}" type="slidenum">
              <a:rPr lang="en-US"/>
              <a:pPr/>
              <a:t>18</a:t>
            </a:fld>
            <a:endParaRPr lang="en-US" dirty="0"/>
          </a:p>
        </p:txBody>
      </p:sp>
      <p:sp>
        <p:nvSpPr>
          <p:cNvPr id="315394" name="Rectangle 2"/>
          <p:cNvSpPr>
            <a:spLocks noGrp="1" noRot="1" noChangeAspect="1" noChangeArrowheads="1" noTextEdit="1"/>
          </p:cNvSpPr>
          <p:nvPr>
            <p:ph type="sldImg"/>
          </p:nvPr>
        </p:nvSpPr>
        <p:spPr>
          <a:xfrm>
            <a:off x="992188" y="766763"/>
            <a:ext cx="5119687" cy="3838575"/>
          </a:xfrm>
          <a:ln/>
        </p:spPr>
      </p:sp>
      <p:sp>
        <p:nvSpPr>
          <p:cNvPr id="315395" name="Rectangle 3"/>
          <p:cNvSpPr>
            <a:spLocks noGrp="1" noChangeArrowheads="1"/>
          </p:cNvSpPr>
          <p:nvPr>
            <p:ph type="body" idx="1"/>
          </p:nvPr>
        </p:nvSpPr>
        <p:spPr/>
        <p:txBody>
          <a:bodyPr/>
          <a:lstStyle/>
          <a:p>
            <a:endParaRPr lang="fr-FR" dirty="0"/>
          </a:p>
        </p:txBody>
      </p:sp>
    </p:spTree>
    <p:extLst>
      <p:ext uri="{BB962C8B-B14F-4D97-AF65-F5344CB8AC3E}">
        <p14:creationId xmlns:p14="http://schemas.microsoft.com/office/powerpoint/2010/main" val="41213650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mining is applied for a wide range of both structured and unstructured data. Whereas it has traditionally evolved from analyzing large transactional datasets (e.g. from business), typically represented as relations, for structured data graph data is playing an increasingly important role, due to a growing number of graph data sources. One area where graph data play an obvious role is in social networks, where social interactions and relationships are modelled as graphs. This availability of graph data and the need to understand the structure of large graphs have been driving factors in the development and wide-spread application of graph mining algorithms.</a:t>
            </a:r>
          </a:p>
          <a:p>
            <a:endParaRPr lang="en-US" dirty="0"/>
          </a:p>
          <a:p>
            <a:r>
              <a:rPr lang="en-US" dirty="0"/>
              <a:t>It is also worthwhile to note that graph mining algorithms can be applied to graphs that are generated from other data types, e.g. by applying similarity measures on entities. For example, document similarity measures based on text embeddings could be used to generate graph structures for document collections.</a:t>
            </a:r>
          </a:p>
          <a:p>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19</a:t>
            </a:fld>
            <a:endParaRPr lang="en-US"/>
          </a:p>
        </p:txBody>
      </p:sp>
    </p:spTree>
    <p:extLst>
      <p:ext uri="{BB962C8B-B14F-4D97-AF65-F5344CB8AC3E}">
        <p14:creationId xmlns:p14="http://schemas.microsoft.com/office/powerpoint/2010/main" val="1540288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is widely</a:t>
            </a:r>
            <a:r>
              <a:rPr lang="en-US" baseline="0" dirty="0"/>
              <a:t> observed that natural networks contain structure. This is true for social networks (e.g. on social media platforms, citation networks), as well as for many natural networks as we find them in biology. Graph-based clustering aims at uncovering such hidden structures.</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20</a:t>
            </a:fld>
            <a:endParaRPr lang="en-US"/>
          </a:p>
        </p:txBody>
      </p:sp>
    </p:spTree>
    <p:extLst>
      <p:ext uri="{BB962C8B-B14F-4D97-AF65-F5344CB8AC3E}">
        <p14:creationId xmlns:p14="http://schemas.microsoft.com/office/powerpoint/2010/main" val="29148606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social</a:t>
            </a:r>
            <a:r>
              <a:rPr lang="en-US" baseline="0" dirty="0"/>
              <a:t> networks mining community structures is particularly popular. Consider the social network neighborhood of a particular social network user, i.e. all other social network accounts that are connected to the user, either through explicit relationships, such as a follower graph, or through interactions such as likes or retweets. Typically the social neighborhood would decompose into different groups, depending on interests and social contexts. For example, the friends from high school would have a much higher propensity to connect to each other, than with members of the family of the user. Thus they are likely to form a cluster. Similarly, other groups with shared interest or high mutual level of trust would form communities.</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21</a:t>
            </a:fld>
            <a:endParaRPr lang="en-US"/>
          </a:p>
        </p:txBody>
      </p:sp>
    </p:spTree>
    <p:extLst>
      <p:ext uri="{BB962C8B-B14F-4D97-AF65-F5344CB8AC3E}">
        <p14:creationId xmlns:p14="http://schemas.microsoft.com/office/powerpoint/2010/main" val="10664255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52500" eaLnBrk="0" hangingPunct="0">
              <a:defRPr sz="2400">
                <a:solidFill>
                  <a:schemeClr val="tx1"/>
                </a:solidFill>
                <a:latin typeface="Comic Sans MS" charset="0"/>
                <a:ea typeface="ＭＳ Ｐゴシック" charset="0"/>
                <a:cs typeface="ＭＳ Ｐゴシック" charset="0"/>
              </a:defRPr>
            </a:lvl1pPr>
            <a:lvl2pPr marL="742950" indent="-285750" defTabSz="952500" eaLnBrk="0" hangingPunct="0">
              <a:defRPr sz="2400">
                <a:solidFill>
                  <a:schemeClr val="tx1"/>
                </a:solidFill>
                <a:latin typeface="Comic Sans MS" charset="0"/>
                <a:ea typeface="ＭＳ Ｐゴシック" charset="0"/>
              </a:defRPr>
            </a:lvl2pPr>
            <a:lvl3pPr marL="1143000" indent="-228600" defTabSz="952500" eaLnBrk="0" hangingPunct="0">
              <a:defRPr sz="2400">
                <a:solidFill>
                  <a:schemeClr val="tx1"/>
                </a:solidFill>
                <a:latin typeface="Comic Sans MS" charset="0"/>
                <a:ea typeface="ＭＳ Ｐゴシック" charset="0"/>
              </a:defRPr>
            </a:lvl3pPr>
            <a:lvl4pPr marL="1600200" indent="-228600" defTabSz="952500" eaLnBrk="0" hangingPunct="0">
              <a:defRPr sz="2400">
                <a:solidFill>
                  <a:schemeClr val="tx1"/>
                </a:solidFill>
                <a:latin typeface="Comic Sans MS" charset="0"/>
                <a:ea typeface="ＭＳ Ｐゴシック" charset="0"/>
              </a:defRPr>
            </a:lvl4pPr>
            <a:lvl5pPr marL="2057400" indent="-228600" defTabSz="952500" eaLnBrk="0" hangingPunct="0">
              <a:defRPr sz="2400">
                <a:solidFill>
                  <a:schemeClr val="tx1"/>
                </a:solidFill>
                <a:latin typeface="Comic Sans MS" charset="0"/>
                <a:ea typeface="ＭＳ Ｐゴシック" charset="0"/>
              </a:defRPr>
            </a:lvl5pPr>
            <a:lvl6pPr marL="2514600" indent="-228600" defTabSz="9525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defTabSz="9525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defTabSz="9525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defTabSz="9525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fld id="{D88BAD33-3934-7E4E-AA79-046D3A8F69E3}" type="slidenum">
              <a:rPr lang="en-US" sz="1200">
                <a:solidFill>
                  <a:schemeClr val="tx2"/>
                </a:solidFill>
                <a:latin typeface="Tempus Sans ITC" charset="0"/>
              </a:rPr>
              <a:pPr eaLnBrk="1" hangingPunct="1"/>
              <a:t>2</a:t>
            </a:fld>
            <a:endParaRPr lang="en-US" sz="1200">
              <a:solidFill>
                <a:schemeClr val="tx2"/>
              </a:solidFill>
              <a:latin typeface="Tempus Sans ITC" charset="0"/>
            </a:endParaRPr>
          </a:p>
        </p:txBody>
      </p:sp>
      <p:sp>
        <p:nvSpPr>
          <p:cNvPr id="20482" name="Rectangle 2"/>
          <p:cNvSpPr>
            <a:spLocks noGrp="1" noRot="1" noChangeAspect="1" noChangeArrowheads="1" noTextEdit="1"/>
          </p:cNvSpPr>
          <p:nvPr>
            <p:ph type="sldImg"/>
          </p:nvPr>
        </p:nvSpPr>
        <p:spPr>
          <a:ln cap="flat"/>
        </p:spPr>
      </p:sp>
      <p:sp>
        <p:nvSpPr>
          <p:cNvPr id="20483"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fr-FR" dirty="0">
              <a:latin typeface="Times New Roman" charset="0"/>
              <a:ea typeface="ＭＳ Ｐゴシック" charset="0"/>
            </a:endParaRPr>
          </a:p>
        </p:txBody>
      </p:sp>
    </p:spTree>
    <p:extLst>
      <p:ext uri="{BB962C8B-B14F-4D97-AF65-F5344CB8AC3E}">
        <p14:creationId xmlns:p14="http://schemas.microsoft.com/office/powerpoint/2010/main" val="20090218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Many tasks can benefit from a reliable community</a:t>
            </a:r>
            <a:r>
              <a:rPr lang="en-US" baseline="0" dirty="0"/>
              <a:t> detection algorithm. Online Social Networks rely on their underlying graph to recommend content, for example relevant jobs. Knowing to which community a user belongs can improve dramatically the quality of such recommendations.</a:t>
            </a:r>
          </a:p>
          <a:p>
            <a:endParaRPr lang="en-US" baseline="0" dirty="0"/>
          </a:p>
          <a:p>
            <a:r>
              <a:rPr lang="en-US" baseline="0" dirty="0"/>
              <a:t>Another typical use of community detection is to identify media influencers. Community detection can first be used to detect communities that share in social networks common interests or beliefs (e.g. for climate change we might easily distinguish communities that are climate deniers and climate change believers), and then the main influencers of such communities could be identified.</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22</a:t>
            </a:fld>
            <a:endParaRPr lang="en-US"/>
          </a:p>
        </p:txBody>
      </p:sp>
    </p:spTree>
    <p:extLst>
      <p:ext uri="{BB962C8B-B14F-4D97-AF65-F5344CB8AC3E}">
        <p14:creationId xmlns:p14="http://schemas.microsoft.com/office/powerpoint/2010/main" val="227041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sz="1200" kern="1200" dirty="0">
                <a:solidFill>
                  <a:schemeClr val="tx1"/>
                </a:solidFill>
                <a:latin typeface="Arial" charset="0"/>
                <a:ea typeface="ＭＳ Ｐゴシック" pitchFamily="-109" charset="-128"/>
                <a:cs typeface="ＭＳ Ｐゴシック" pitchFamily="-109" charset="-128"/>
              </a:rPr>
              <a:t>In 2008 Vincent </a:t>
            </a:r>
            <a:r>
              <a:rPr lang="en-US" sz="1200" kern="1200" dirty="0" err="1">
                <a:solidFill>
                  <a:schemeClr val="tx1"/>
                </a:solidFill>
                <a:latin typeface="Arial" charset="0"/>
                <a:ea typeface="ＭＳ Ｐゴシック" pitchFamily="-109" charset="-128"/>
                <a:cs typeface="ＭＳ Ｐゴシック" pitchFamily="-109" charset="-128"/>
              </a:rPr>
              <a:t>Blondel</a:t>
            </a:r>
            <a:r>
              <a:rPr lang="en-US" sz="1200" kern="1200" dirty="0">
                <a:solidFill>
                  <a:schemeClr val="tx1"/>
                </a:solidFill>
                <a:latin typeface="Arial" charset="0"/>
                <a:ea typeface="ＭＳ Ｐゴシック" pitchFamily="-109" charset="-128"/>
                <a:cs typeface="ＭＳ Ｐゴシック" pitchFamily="-109" charset="-128"/>
              </a:rPr>
              <a:t> and his students have started applying a new community detection algorithm to the call patterns of one of the largest mobile phone operators in Belgium. It was designed to identify groups of individuals who regularly talk with </a:t>
            </a:r>
            <a:r>
              <a:rPr lang="en-US" sz="1200" i="1" kern="1200" dirty="0">
                <a:solidFill>
                  <a:schemeClr val="tx1"/>
                </a:solidFill>
                <a:latin typeface="Arial" charset="0"/>
                <a:ea typeface="ＭＳ Ｐゴシック" pitchFamily="-109" charset="-128"/>
                <a:cs typeface="ＭＳ Ｐゴシック" pitchFamily="-109" charset="-128"/>
              </a:rPr>
              <a:t>each other</a:t>
            </a:r>
            <a:r>
              <a:rPr lang="en-US" sz="1200" kern="1200" dirty="0">
                <a:solidFill>
                  <a:schemeClr val="tx1"/>
                </a:solidFill>
                <a:latin typeface="Arial" charset="0"/>
                <a:ea typeface="ＭＳ Ｐゴシック" pitchFamily="-109" charset="-128"/>
                <a:cs typeface="ＭＳ Ｐゴシック" pitchFamily="-109" charset="-128"/>
              </a:rPr>
              <a:t> on the phone, breaking the whole country into numerous small and not so small communities by placing individuals next to their friends, family members, colleagues, neighbors, everyone whom they regularly called on their mobile phone. The result was somewhat unexpected: it indicated that Belgium is broken into two huge communities, each consisting of many smaller circles of friends.  Within each of these two groups the communities had multiple links to each other. Yet, these communities never talked with the communities in the other group</a:t>
            </a:r>
            <a:r>
              <a:rPr lang="en-US" sz="1200" kern="1200" baseline="0" dirty="0">
                <a:solidFill>
                  <a:schemeClr val="tx1"/>
                </a:solidFill>
                <a:latin typeface="Arial" charset="0"/>
                <a:ea typeface="ＭＳ Ｐゴシック" pitchFamily="-109" charset="-128"/>
                <a:cs typeface="ＭＳ Ｐゴシック" pitchFamily="-109" charset="-128"/>
              </a:rPr>
              <a:t> (guess why?)</a:t>
            </a:r>
            <a:r>
              <a:rPr lang="en-US" sz="1200" kern="1200" dirty="0">
                <a:solidFill>
                  <a:schemeClr val="tx1"/>
                </a:solidFill>
                <a:latin typeface="Arial" charset="0"/>
                <a:ea typeface="ＭＳ Ｐゴシック" pitchFamily="-109" charset="-128"/>
                <a:cs typeface="ＭＳ Ｐゴシック" pitchFamily="-109" charset="-128"/>
              </a:rPr>
              <a:t>. Between these two mega-groups was sandwiched in a third, much smaller group of communities, apparently mediating between the two parts of Belgium.</a:t>
            </a:r>
          </a:p>
          <a:p>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23</a:t>
            </a:fld>
            <a:endParaRPr lang="en-US"/>
          </a:p>
        </p:txBody>
      </p:sp>
    </p:spTree>
    <p:extLst>
      <p:ext uri="{BB962C8B-B14F-4D97-AF65-F5344CB8AC3E}">
        <p14:creationId xmlns:p14="http://schemas.microsoft.com/office/powerpoint/2010/main" val="28155244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a:t>The intuition behind community detection is that the heavily</a:t>
            </a:r>
            <a:r>
              <a:rPr lang="en-US" baseline="0" dirty="0"/>
              <a:t> linked components of the graph belong to the same community. </a:t>
            </a:r>
          </a:p>
          <a:p>
            <a:pPr marL="0" marR="0" indent="0" algn="l" defTabSz="914400" rtl="0" eaLnBrk="1" fontAlgn="base" latinLnBrk="0" hangingPunct="1">
              <a:lnSpc>
                <a:spcPct val="100000"/>
              </a:lnSpc>
              <a:spcBef>
                <a:spcPct val="30000"/>
              </a:spcBef>
              <a:spcAft>
                <a:spcPct val="0"/>
              </a:spcAft>
              <a:buClrTx/>
              <a:buSzTx/>
              <a:buFontTx/>
              <a:buNone/>
              <a:tabLst/>
              <a:defRPr/>
            </a:pPr>
            <a:endParaRPr lang="en-US" baseline="0" dirty="0"/>
          </a:p>
          <a:p>
            <a:pPr marL="0" marR="0" indent="0" algn="l" defTabSz="914400" rtl="0" eaLnBrk="1" fontAlgn="base" latinLnBrk="0" hangingPunct="1">
              <a:lnSpc>
                <a:spcPct val="100000"/>
              </a:lnSpc>
              <a:spcBef>
                <a:spcPct val="30000"/>
              </a:spcBef>
              <a:spcAft>
                <a:spcPct val="0"/>
              </a:spcAft>
              <a:buClrTx/>
              <a:buSzTx/>
              <a:buFontTx/>
              <a:buNone/>
              <a:tabLst/>
              <a:defRPr/>
            </a:pPr>
            <a:r>
              <a:rPr lang="en-US" baseline="0" dirty="0"/>
              <a:t>Similarly as earlier for clustering in multidimensional spaces, therefore, the goal of a community detection algorithm is to identify communities that are heavily intra-linked (high intra-cluster similarity) and scarcely inter-linked (low inter-cluster similarity).</a:t>
            </a:r>
            <a:endParaRPr lang="en-US" dirty="0"/>
          </a:p>
          <a:p>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25</a:t>
            </a:fld>
            <a:endParaRPr lang="en-US"/>
          </a:p>
        </p:txBody>
      </p:sp>
    </p:spTree>
    <p:extLst>
      <p:ext uri="{BB962C8B-B14F-4D97-AF65-F5344CB8AC3E}">
        <p14:creationId xmlns:p14="http://schemas.microsoft.com/office/powerpoint/2010/main" val="273519791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general, community detection algorithms</a:t>
            </a:r>
            <a:r>
              <a:rPr lang="en-US" baseline="0" dirty="0"/>
              <a:t> are based on a hierarchical approach. The idea is that within communities sub-communities can be identified, till the network decomposes into individual nodes. In order to produce such a hierarchical clustering, two approaches are possible: either by starting from individual nodes, by merging them into communities, and recursively merge communities into larger communities till no new communities can be formed (agglomerative algorithms), or by decomposing the network into communities, and recursively decompose communities till only individual nodes are left (divisive algorithms).</a:t>
            </a:r>
          </a:p>
          <a:p>
            <a:endParaRPr lang="en-US" baseline="0" dirty="0"/>
          </a:p>
          <a:p>
            <a:r>
              <a:rPr lang="en-US" baseline="0" dirty="0"/>
              <a:t>In the following we will present one representative of each of the two categories of </a:t>
            </a:r>
            <a:r>
              <a:rPr lang="en-US" baseline="0" dirty="0" err="1"/>
              <a:t>algorihtms</a:t>
            </a:r>
            <a:r>
              <a:rPr lang="en-US" baseline="0" dirty="0"/>
              <a:t>:</a:t>
            </a:r>
          </a:p>
          <a:p>
            <a:pPr marL="228600" indent="-228600">
              <a:buAutoNum type="arabicPeriod"/>
            </a:pPr>
            <a:r>
              <a:rPr lang="en-US" baseline="0" dirty="0"/>
              <a:t>The Louvain Algorithm, an agglomerative algorithm</a:t>
            </a:r>
          </a:p>
          <a:p>
            <a:pPr marL="228600" indent="-228600">
              <a:buAutoNum type="arabicPeriod"/>
            </a:pPr>
            <a:r>
              <a:rPr lang="en-US" dirty="0"/>
              <a:t>The Girvan-</a:t>
            </a:r>
            <a:r>
              <a:rPr lang="en-US" dirty="0" err="1"/>
              <a:t>newman</a:t>
            </a:r>
            <a:r>
              <a:rPr lang="en-US" dirty="0"/>
              <a:t> algorithm,</a:t>
            </a:r>
            <a:r>
              <a:rPr lang="en-US" baseline="0" dirty="0"/>
              <a:t> a divisive algorithm</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26</a:t>
            </a:fld>
            <a:endParaRPr lang="en-US"/>
          </a:p>
        </p:txBody>
      </p:sp>
    </p:spTree>
    <p:extLst>
      <p:ext uri="{BB962C8B-B14F-4D97-AF65-F5344CB8AC3E}">
        <p14:creationId xmlns:p14="http://schemas.microsoft.com/office/powerpoint/2010/main" val="59222260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Louvain algorithm is essentially</a:t>
            </a:r>
            <a:r>
              <a:rPr lang="en-US" baseline="0" dirty="0"/>
              <a:t> based on a the use of a measure, modularity, that allows to assess the quality of a community clustering. The algorithm performs greedy optimization of this measure. It is fairly straightforward: initially every node is considered as a community. The communities are traversed, and for each community it is tested whether by joining it to a neighboring community, the modularity of the clustering can be improved. This process is repeated till no new communities form anymore.</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27</a:t>
            </a:fld>
            <a:endParaRPr lang="en-US"/>
          </a:p>
        </p:txBody>
      </p:sp>
    </p:spTree>
    <p:extLst>
      <p:ext uri="{BB962C8B-B14F-4D97-AF65-F5344CB8AC3E}">
        <p14:creationId xmlns:p14="http://schemas.microsoft.com/office/powerpoint/2010/main" val="91872920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a:t>In order to measure the</a:t>
            </a:r>
            <a:r>
              <a:rPr lang="en-US" baseline="0" dirty="0"/>
              <a:t> quality of a community clustering, modularity compares simply the difference between the number of edges that occur within a community with the number of edges that would be expected if the edges in the graph would occur randomly. The random graph model is used as what is called the null model, a graph that has the same distribution of node degrees, but randomly assigned connections.</a:t>
            </a:r>
            <a:endParaRPr lang="en-US" dirty="0"/>
          </a:p>
          <a:p>
            <a:pPr marL="0" marR="0" indent="0" algn="l" defTabSz="914400" rtl="0" eaLnBrk="1" fontAlgn="base" latinLnBrk="0" hangingPunct="1">
              <a:lnSpc>
                <a:spcPct val="100000"/>
              </a:lnSpc>
              <a:spcBef>
                <a:spcPct val="30000"/>
              </a:spcBef>
              <a:spcAft>
                <a:spcPct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28</a:t>
            </a:fld>
            <a:endParaRPr lang="en-US"/>
          </a:p>
        </p:txBody>
      </p:sp>
    </p:spTree>
    <p:extLst>
      <p:ext uri="{BB962C8B-B14F-4D97-AF65-F5344CB8AC3E}">
        <p14:creationId xmlns:p14="http://schemas.microsoft.com/office/powerpoint/2010/main" val="211119582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null model requires to determining the number of edges that we would expect among a set of nodes, of which we know the degrees, but not the</a:t>
            </a:r>
            <a:r>
              <a:rPr lang="en-US" baseline="0" dirty="0"/>
              <a:t> connectivity in detail. Assume that for all nodes </a:t>
            </a:r>
            <a:r>
              <a:rPr lang="en-US" baseline="0" dirty="0" err="1"/>
              <a:t>i</a:t>
            </a:r>
            <a:r>
              <a:rPr lang="en-US" baseline="0" dirty="0"/>
              <a:t> in a community we would know their degree </a:t>
            </a:r>
            <a:r>
              <a:rPr lang="en-US" baseline="0" dirty="0" err="1"/>
              <a:t>ki</a:t>
            </a:r>
            <a:r>
              <a:rPr lang="en-US" baseline="0" dirty="0"/>
              <a:t> (number of edges leaving the node). How many edges would we then observe if the connections on the graph were generated randomly? To answer this question we reason as follows: select one of the nodes </a:t>
            </a:r>
            <a:r>
              <a:rPr lang="en-US" baseline="0" dirty="0" err="1"/>
              <a:t>i</a:t>
            </a:r>
            <a:r>
              <a:rPr lang="en-US" baseline="0" dirty="0"/>
              <a:t> with degree </a:t>
            </a:r>
            <a:r>
              <a:rPr lang="en-US" baseline="0" dirty="0" err="1"/>
              <a:t>ki</a:t>
            </a:r>
            <a:r>
              <a:rPr lang="en-US" baseline="0" dirty="0"/>
              <a:t>. What is now the probability (or fraction of weight) an arbitrary other node j with weight </a:t>
            </a:r>
            <a:r>
              <a:rPr lang="en-US" baseline="0" dirty="0" err="1"/>
              <a:t>kj</a:t>
            </a:r>
            <a:r>
              <a:rPr lang="en-US" baseline="0" dirty="0"/>
              <a:t> would receive? If there are a total of m edges in the network, there are 2m edge ends (since each edge ends in two nodes). If the edge ends of </a:t>
            </a:r>
            <a:r>
              <a:rPr lang="en-US" baseline="0" dirty="0" err="1"/>
              <a:t>ki</a:t>
            </a:r>
            <a:r>
              <a:rPr lang="en-US" baseline="0" dirty="0"/>
              <a:t> are uniformly distributed, node j would thus receive </a:t>
            </a:r>
            <a:r>
              <a:rPr lang="en-US" baseline="0" dirty="0" err="1"/>
              <a:t>kj</a:t>
            </a:r>
            <a:r>
              <a:rPr lang="en-US" baseline="0" dirty="0"/>
              <a:t>/2m out of all edge ends. Thus it will receive a fraction ki*(kj/2m) fo all edge ends that are distributed from node ki.</a:t>
            </a:r>
          </a:p>
          <a:p>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29</a:t>
            </a:fld>
            <a:endParaRPr lang="en-US"/>
          </a:p>
        </p:txBody>
      </p:sp>
    </p:spTree>
    <p:extLst>
      <p:ext uri="{BB962C8B-B14F-4D97-AF65-F5344CB8AC3E}">
        <p14:creationId xmlns:p14="http://schemas.microsoft.com/office/powerpoint/2010/main" val="98917064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Given the expected number of edges (the</a:t>
            </a:r>
            <a:r>
              <a:rPr lang="en-US" baseline="0" dirty="0"/>
              <a:t> null model) we can now formulate the modularity measure as the total difference of number of expected and effective edges for all pairs of nodes from the same cluster. The delta function assures that only nodes belonging to the same community are considered, since it returns 1 when ci = </a:t>
            </a:r>
            <a:r>
              <a:rPr lang="en-US" baseline="0" dirty="0" err="1"/>
              <a:t>cj</a:t>
            </a:r>
            <a:r>
              <a:rPr lang="en-US" baseline="0" dirty="0"/>
              <a:t>.</a:t>
            </a:r>
          </a:p>
          <a:p>
            <a:endParaRPr lang="en-US" baseline="0" dirty="0"/>
          </a:p>
          <a:p>
            <a:r>
              <a:rPr lang="en-US" baseline="0" dirty="0"/>
              <a:t>Due to normalization the measure returns </a:t>
            </a:r>
            <a:r>
              <a:rPr lang="en-US" baseline="0" dirty="0" err="1"/>
              <a:t>calues</a:t>
            </a:r>
            <a:r>
              <a:rPr lang="en-US" baseline="0" dirty="0"/>
              <a:t> between -1 and 1. In general, if modularity exceeds a certain threshold (0.3 to 0.7) the clustering of the network is considered to exhibit a good community structure.</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30</a:t>
            </a:fld>
            <a:endParaRPr lang="en-US"/>
          </a:p>
        </p:txBody>
      </p:sp>
    </p:spTree>
    <p:extLst>
      <p:ext uri="{BB962C8B-B14F-4D97-AF65-F5344CB8AC3E}">
        <p14:creationId xmlns:p14="http://schemas.microsoft.com/office/powerpoint/2010/main" val="360215238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Given</a:t>
            </a:r>
            <a:r>
              <a:rPr lang="en-US" baseline="0" dirty="0"/>
              <a:t> the modularity measure the next question is now how to use it to infer the communities. This is performed through local optimization. The algorithm sequentially traverses all nodes of the network, and for each node checks how the modularity can be increased maximally by having the node joining the node of a neighboring community. It then decides to join that node to the best community.</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31</a:t>
            </a:fld>
            <a:endParaRPr lang="en-US"/>
          </a:p>
        </p:txBody>
      </p:sp>
    </p:spTree>
    <p:extLst>
      <p:ext uri="{BB962C8B-B14F-4D97-AF65-F5344CB8AC3E}">
        <p14:creationId xmlns:p14="http://schemas.microsoft.com/office/powerpoint/2010/main" val="346509236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illustrate</a:t>
            </a:r>
            <a:r>
              <a:rPr lang="en-US" baseline="0" dirty="0"/>
              <a:t> the algorithm for a simple example. Initially, the modularity is zero since all nodes belong to different communities. We start now to process the nodes in some given order, e.g. size of identifier.</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32</a:t>
            </a:fld>
            <a:endParaRPr lang="en-US"/>
          </a:p>
        </p:txBody>
      </p:sp>
    </p:spTree>
    <p:extLst>
      <p:ext uri="{BB962C8B-B14F-4D97-AF65-F5344CB8AC3E}">
        <p14:creationId xmlns:p14="http://schemas.microsoft.com/office/powerpoint/2010/main" val="24903137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6763"/>
            <a:ext cx="5119687" cy="3838575"/>
          </a:xfrm>
        </p:spPr>
      </p:sp>
      <p:sp>
        <p:nvSpPr>
          <p:cNvPr id="3" name="Notes Placeholder 2"/>
          <p:cNvSpPr>
            <a:spLocks noGrp="1"/>
          </p:cNvSpPr>
          <p:nvPr>
            <p:ph type="body" idx="1"/>
          </p:nvPr>
        </p:nvSpPr>
        <p:spPr/>
        <p:txBody>
          <a:bodyPr/>
          <a:lstStyle/>
          <a:p>
            <a:r>
              <a:rPr lang="en-GB" sz="1200" noProof="0" dirty="0"/>
              <a:t>Since the central role of an information system</a:t>
            </a:r>
            <a:r>
              <a:rPr lang="en-GB" sz="1200" baseline="0" noProof="0" dirty="0"/>
              <a:t> is to create a model of reality based on data, the key information management tasks are related to the interplay between data and models. We can identify two directions for this interplay: from models to data, and from data to models</a:t>
            </a:r>
            <a:r>
              <a:rPr lang="en-GB" sz="1200" baseline="0" noProof="0"/>
              <a:t>. </a:t>
            </a:r>
            <a:endParaRPr lang="en-GB" sz="1200" noProof="0"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4</a:t>
            </a:fld>
            <a:endParaRPr lang="en-US"/>
          </a:p>
        </p:txBody>
      </p:sp>
    </p:spTree>
    <p:extLst>
      <p:ext uri="{BB962C8B-B14F-4D97-AF65-F5344CB8AC3E}">
        <p14:creationId xmlns:p14="http://schemas.microsoft.com/office/powerpoint/2010/main" val="78899882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node 1 we can join it either</a:t>
            </a:r>
            <a:r>
              <a:rPr lang="en-US" baseline="0" dirty="0"/>
              <a:t> to node 2 or 3, it’s two neighbors. To decide which is better, we have to compute modularity after the join. We see that it is better to join node 2, as the resulting modularity will be higher. We can think of this as follows: since node 3 has more connections, it is more likely to be randomly connected to node 1, this connecting to node 2 is more “surprising”.</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33</a:t>
            </a:fld>
            <a:endParaRPr lang="en-US"/>
          </a:p>
        </p:txBody>
      </p:sp>
    </p:spTree>
    <p:extLst>
      <p:ext uri="{BB962C8B-B14F-4D97-AF65-F5344CB8AC3E}">
        <p14:creationId xmlns:p14="http://schemas.microsoft.com/office/powerpoint/2010/main" val="409500465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node 2 there will be no change</a:t>
            </a:r>
            <a:r>
              <a:rPr lang="en-US" baseline="0" dirty="0"/>
              <a:t>, as the only alternative would be node 3. But for the same reasons node 1 did not join node 3, also node 2 does not. Next is node 3: here we have two choices, either to join community {1,2}, or to join node 4. In the first case we obtain a larger community, and in the second case two smaller communities. Computation of modularity reveals that joining 1 and 2 gives a much better community structure.</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34</a:t>
            </a:fld>
            <a:endParaRPr lang="en-US"/>
          </a:p>
        </p:txBody>
      </p:sp>
    </p:spTree>
    <p:extLst>
      <p:ext uri="{BB962C8B-B14F-4D97-AF65-F5344CB8AC3E}">
        <p14:creationId xmlns:p14="http://schemas.microsoft.com/office/powerpoint/2010/main" val="200908541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Similar</a:t>
            </a:r>
            <a:r>
              <a:rPr lang="en-US" baseline="0" dirty="0"/>
              <a:t> arguments as before will then join node 4 to 5 and finally node 6 to the community consisting of nodes 4 and 5. Then the first round of processing is over.</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35</a:t>
            </a:fld>
            <a:endParaRPr lang="en-US"/>
          </a:p>
        </p:txBody>
      </p:sp>
    </p:spTree>
    <p:extLst>
      <p:ext uri="{BB962C8B-B14F-4D97-AF65-F5344CB8AC3E}">
        <p14:creationId xmlns:p14="http://schemas.microsoft.com/office/powerpoint/2010/main" val="69013762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 next round of processing</a:t>
            </a:r>
            <a:r>
              <a:rPr lang="en-US" baseline="0" dirty="0"/>
              <a:t> the resulting community nodes are collapsed in new nodes for the complete community, and the algorithm is re-run with the new resulting graph. Obviously, now the two remaining nodes will merge into a community, as the modularity will move from zero to positive. Then the algorithm terminates.</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36</a:t>
            </a:fld>
            <a:endParaRPr lang="en-US"/>
          </a:p>
        </p:txBody>
      </p:sp>
    </p:spTree>
    <p:extLst>
      <p:ext uri="{BB962C8B-B14F-4D97-AF65-F5344CB8AC3E}">
        <p14:creationId xmlns:p14="http://schemas.microsoft.com/office/powerpoint/2010/main" val="129617864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Apart from constructing the communities, the modularity</a:t>
            </a:r>
            <a:r>
              <a:rPr lang="en-US" baseline="0" dirty="0"/>
              <a:t> measure can also be used to evaluate the quality of communities in hierarchical clustering. This can be done independently of how the clustering has been constructed. In fact, there is an optimal level of clustering when moving from one level of the hierarchy to the next. Initially increasing the number of communities increases their quality, by separating distinct communities. At a certain point, splitting of communities in smaller communities worsens the quality of the community structure. Thus there exists an optimum point of clustering that can be selected using modularity.</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39</a:t>
            </a:fld>
            <a:endParaRPr lang="en-US"/>
          </a:p>
        </p:txBody>
      </p:sp>
    </p:spTree>
    <p:extLst>
      <p:ext uri="{BB962C8B-B14F-4D97-AF65-F5344CB8AC3E}">
        <p14:creationId xmlns:p14="http://schemas.microsoft.com/office/powerpoint/2010/main" val="351780033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Louvain modularity clustering is today the method of choice</a:t>
            </a:r>
            <a:r>
              <a:rPr lang="en-US" baseline="0" dirty="0"/>
              <a:t> for social network clustering, mainly because of its good computational efficiency. It runs in n log n, which makes it applicable for very large networks, as they occur today, in particular for social networks resulting from large platforms, as social network sites, messaging services or telephony.</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40</a:t>
            </a:fld>
            <a:endParaRPr lang="en-US"/>
          </a:p>
        </p:txBody>
      </p:sp>
    </p:spTree>
    <p:extLst>
      <p:ext uri="{BB962C8B-B14F-4D97-AF65-F5344CB8AC3E}">
        <p14:creationId xmlns:p14="http://schemas.microsoft.com/office/powerpoint/2010/main" val="5005438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now introduce a second algorithm fro community detection, that</a:t>
            </a:r>
            <a:r>
              <a:rPr lang="en-US" baseline="0" dirty="0"/>
              <a:t> belongs to the class of divisive algorithms. Also this algorithm is based on a measure, this time on a measure on edges. The </a:t>
            </a:r>
            <a:r>
              <a:rPr lang="en-US" baseline="0" dirty="0" err="1"/>
              <a:t>betweenness</a:t>
            </a:r>
            <a:r>
              <a:rPr lang="en-US" baseline="0" dirty="0"/>
              <a:t> measure gives an indication which edges are likely to connect different communities, and thus are good splitting points, to partition larger parts of the network in to communities. The algorithm recursively decomposes the network, by removing edges with the highest </a:t>
            </a:r>
            <a:r>
              <a:rPr lang="en-US" baseline="0" dirty="0" err="1"/>
              <a:t>betweenness</a:t>
            </a:r>
            <a:r>
              <a:rPr lang="en-US" baseline="0" dirty="0"/>
              <a:t> measure, till no edges are left. Also this algorithm results in a hierarchical clustering.</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41</a:t>
            </a:fld>
            <a:endParaRPr lang="en-US"/>
          </a:p>
        </p:txBody>
      </p:sp>
    </p:spTree>
    <p:extLst>
      <p:ext uri="{BB962C8B-B14F-4D97-AF65-F5344CB8AC3E}">
        <p14:creationId xmlns:p14="http://schemas.microsoft.com/office/powerpoint/2010/main" val="366622930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err="1"/>
              <a:t>Betweenness</a:t>
            </a:r>
            <a:r>
              <a:rPr lang="en-US" dirty="0"/>
              <a:t> centrality is an indicator of a node's centrality in a network. It is equal to the number of shortest paths from all vertices to all others that pass through that node. A node with high </a:t>
            </a:r>
            <a:r>
              <a:rPr lang="en-US" dirty="0" err="1"/>
              <a:t>betweenness</a:t>
            </a:r>
            <a:r>
              <a:rPr lang="en-US" dirty="0"/>
              <a:t> centrality has a large influence on the transfer of items through the network, under the assumption that item transfer follows the shortest paths. The concept finds wide application, including computer and social networks, biology, transport and scientific cooperation.</a:t>
            </a:r>
          </a:p>
          <a:p>
            <a:pPr marL="0" marR="0" indent="0" algn="l" defTabSz="914400" rtl="0" eaLnBrk="1" fontAlgn="base" latinLnBrk="0" hangingPunct="1">
              <a:lnSpc>
                <a:spcPct val="100000"/>
              </a:lnSpc>
              <a:spcBef>
                <a:spcPct val="30000"/>
              </a:spcBef>
              <a:spcAft>
                <a:spcPct val="0"/>
              </a:spcAft>
              <a:buClrTx/>
              <a:buSzTx/>
              <a:buFontTx/>
              <a:buNone/>
              <a:tabLst/>
              <a:defRPr/>
            </a:pPr>
            <a:endParaRPr lang="en-US" dirty="0"/>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t>Alternatively,</a:t>
            </a:r>
            <a:r>
              <a:rPr lang="en-US" baseline="0" dirty="0"/>
              <a:t> t</a:t>
            </a:r>
            <a:r>
              <a:rPr lang="en-US" dirty="0"/>
              <a:t>here exist also the concept</a:t>
            </a:r>
            <a:r>
              <a:rPr lang="en-US" baseline="0" dirty="0"/>
              <a:t> of</a:t>
            </a:r>
            <a:r>
              <a:rPr lang="en-US" dirty="0"/>
              <a:t> </a:t>
            </a:r>
            <a:r>
              <a:rPr lang="en-US" sz="1200" i="1" dirty="0">
                <a:latin typeface="Helvetica"/>
                <a:cs typeface="Helvetica"/>
              </a:rPr>
              <a:t>random-walk </a:t>
            </a:r>
            <a:r>
              <a:rPr lang="en-US" sz="1200" i="1" dirty="0" err="1">
                <a:latin typeface="Helvetica"/>
                <a:cs typeface="Helvetica"/>
              </a:rPr>
              <a:t>betweenness</a:t>
            </a:r>
            <a:r>
              <a:rPr lang="en-US" sz="1200" dirty="0">
                <a:latin typeface="Helvetica"/>
                <a:cs typeface="Helvetica"/>
              </a:rPr>
              <a:t>. A pair of nodes </a:t>
            </a:r>
            <a:r>
              <a:rPr lang="en-US" sz="1200" i="1" dirty="0">
                <a:latin typeface="Times"/>
                <a:cs typeface="Times"/>
              </a:rPr>
              <a:t>m</a:t>
            </a:r>
            <a:r>
              <a:rPr lang="en-US" sz="1200" i="1" dirty="0">
                <a:latin typeface="Helvetica"/>
                <a:cs typeface="Helvetica"/>
              </a:rPr>
              <a:t> </a:t>
            </a:r>
            <a:r>
              <a:rPr lang="en-US" sz="1200" dirty="0">
                <a:latin typeface="Helvetica"/>
                <a:cs typeface="Helvetica"/>
              </a:rPr>
              <a:t>and </a:t>
            </a:r>
            <a:r>
              <a:rPr lang="en-US" sz="1200" i="1" dirty="0">
                <a:latin typeface="Times"/>
                <a:cs typeface="Times"/>
              </a:rPr>
              <a:t>n</a:t>
            </a:r>
            <a:r>
              <a:rPr lang="en-US" sz="1200" i="1" dirty="0">
                <a:latin typeface="Helvetica"/>
                <a:cs typeface="Helvetica"/>
              </a:rPr>
              <a:t> </a:t>
            </a:r>
            <a:r>
              <a:rPr lang="en-US" sz="1200" dirty="0">
                <a:latin typeface="Helvetica"/>
                <a:cs typeface="Helvetica"/>
              </a:rPr>
              <a:t>are chosen at random. A walker starts at </a:t>
            </a:r>
            <a:r>
              <a:rPr lang="en-US" sz="1200" i="1" dirty="0">
                <a:latin typeface="Times"/>
                <a:cs typeface="Times"/>
              </a:rPr>
              <a:t>m</a:t>
            </a:r>
            <a:r>
              <a:rPr lang="en-US" sz="1200" i="1" dirty="0">
                <a:latin typeface="Helvetica"/>
                <a:cs typeface="Helvetica"/>
              </a:rPr>
              <a:t>, </a:t>
            </a:r>
            <a:r>
              <a:rPr lang="en-US" sz="1200" dirty="0">
                <a:latin typeface="Helvetica"/>
                <a:cs typeface="Helvetica"/>
              </a:rPr>
              <a:t>following each adjacent link with equal probability until it reaches </a:t>
            </a:r>
            <a:r>
              <a:rPr lang="en-US" sz="1200" i="1" dirty="0">
                <a:latin typeface="Times"/>
                <a:cs typeface="Times"/>
              </a:rPr>
              <a:t>n</a:t>
            </a:r>
            <a:r>
              <a:rPr lang="en-US" sz="1200" i="1" dirty="0">
                <a:latin typeface="Helvetica"/>
                <a:cs typeface="Helvetica"/>
              </a:rPr>
              <a:t>. </a:t>
            </a:r>
            <a:r>
              <a:rPr lang="en-US" sz="1200" dirty="0">
                <a:latin typeface="Helvetica"/>
                <a:cs typeface="Helvetica"/>
              </a:rPr>
              <a:t>Random walk </a:t>
            </a:r>
            <a:r>
              <a:rPr lang="en-US" sz="1200" dirty="0" err="1">
                <a:latin typeface="Helvetica"/>
                <a:cs typeface="Helvetica"/>
              </a:rPr>
              <a:t>betweenness</a:t>
            </a:r>
            <a:r>
              <a:rPr lang="en-US" sz="1200" dirty="0">
                <a:latin typeface="Helvetica"/>
                <a:cs typeface="Helvetica"/>
              </a:rPr>
              <a:t> </a:t>
            </a:r>
            <a:r>
              <a:rPr lang="en-US" sz="1200" i="1" dirty="0" err="1">
                <a:latin typeface="Times"/>
                <a:cs typeface="Times"/>
              </a:rPr>
              <a:t>x</a:t>
            </a:r>
            <a:r>
              <a:rPr lang="en-US" sz="1200" i="1" baseline="-25000" dirty="0" err="1">
                <a:latin typeface="Times"/>
                <a:cs typeface="Times"/>
              </a:rPr>
              <a:t>ij</a:t>
            </a:r>
            <a:r>
              <a:rPr lang="en-US" sz="1200" i="1" dirty="0">
                <a:latin typeface="Helvetica"/>
                <a:cs typeface="Helvetica"/>
              </a:rPr>
              <a:t> </a:t>
            </a:r>
            <a:r>
              <a:rPr lang="en-US" sz="1200" dirty="0">
                <a:latin typeface="Helvetica"/>
                <a:cs typeface="Helvetica"/>
              </a:rPr>
              <a:t>is the probability that the link </a:t>
            </a:r>
            <a:r>
              <a:rPr lang="en-US" sz="1200" i="1" dirty="0" err="1">
                <a:latin typeface="Times"/>
                <a:cs typeface="Times"/>
              </a:rPr>
              <a:t>i→j</a:t>
            </a:r>
            <a:r>
              <a:rPr lang="en-US" sz="1200" i="1" dirty="0">
                <a:latin typeface="Helvetica"/>
                <a:cs typeface="Helvetica"/>
              </a:rPr>
              <a:t> </a:t>
            </a:r>
            <a:r>
              <a:rPr lang="en-US" sz="1200" dirty="0">
                <a:latin typeface="Helvetica"/>
                <a:cs typeface="Helvetica"/>
              </a:rPr>
              <a:t>was crossed by the walker after averaging over all possible choices for the starting nodes </a:t>
            </a:r>
            <a:r>
              <a:rPr lang="en-US" sz="1200" i="1" dirty="0">
                <a:latin typeface="Times"/>
                <a:cs typeface="Times"/>
              </a:rPr>
              <a:t>m</a:t>
            </a:r>
            <a:r>
              <a:rPr lang="en-US" sz="1200" i="1" dirty="0">
                <a:latin typeface="Helvetica"/>
                <a:cs typeface="Helvetica"/>
              </a:rPr>
              <a:t> </a:t>
            </a:r>
            <a:r>
              <a:rPr lang="en-US" sz="1200" dirty="0">
                <a:latin typeface="Helvetica"/>
                <a:cs typeface="Helvetica"/>
              </a:rPr>
              <a:t>and </a:t>
            </a:r>
            <a:r>
              <a:rPr lang="en-US" sz="1200" i="1" dirty="0">
                <a:latin typeface="Times"/>
                <a:cs typeface="Times"/>
              </a:rPr>
              <a:t>n</a:t>
            </a:r>
            <a:r>
              <a:rPr lang="en-US" sz="1200" i="1" dirty="0">
                <a:latin typeface="Helvetica"/>
                <a:cs typeface="Helvetica"/>
              </a:rPr>
              <a:t> </a:t>
            </a:r>
            <a:endParaRPr lang="en-US" sz="1200" dirty="0">
              <a:latin typeface="Helvetica"/>
              <a:cs typeface="Helvetica"/>
            </a:endParaRPr>
          </a:p>
          <a:p>
            <a:pPr marL="0" marR="0" indent="0" algn="l" defTabSz="914400" rtl="0" eaLnBrk="1" fontAlgn="base" latinLnBrk="0" hangingPunct="1">
              <a:lnSpc>
                <a:spcPct val="100000"/>
              </a:lnSpc>
              <a:spcBef>
                <a:spcPct val="30000"/>
              </a:spcBef>
              <a:spcAft>
                <a:spcPct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42</a:t>
            </a:fld>
            <a:endParaRPr lang="en-US"/>
          </a:p>
        </p:txBody>
      </p:sp>
    </p:spTree>
    <p:extLst>
      <p:ext uri="{BB962C8B-B14F-4D97-AF65-F5344CB8AC3E}">
        <p14:creationId xmlns:p14="http://schemas.microsoft.com/office/powerpoint/2010/main" val="113082731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In this example</a:t>
                </a:r>
                <a:r>
                  <a:rPr lang="en-US" baseline="0" dirty="0"/>
                  <a:t> network we illustrate of how compute betweenness for some selected edges. This requires first to compute </a:t>
                </a:r>
                <a14:m>
                  <m:oMath xmlns:m="http://schemas.openxmlformats.org/officeDocument/2006/math">
                    <m:sSub>
                      <m:sSubPr>
                        <m:ctrlPr>
                          <a:rPr lang="fr-CH" sz="1200" i="1">
                            <a:latin typeface="Cambria Math" panose="02040503050406030204" pitchFamily="18" charset="0"/>
                            <a:ea typeface="Cambria Math" panose="02040503050406030204" pitchFamily="18" charset="0"/>
                          </a:rPr>
                        </m:ctrlPr>
                      </m:sSubPr>
                      <m:e>
                        <m:r>
                          <a:rPr lang="fr-CH" sz="1200" i="1">
                            <a:latin typeface="Cambria Math" panose="02040503050406030204" pitchFamily="18" charset="0"/>
                            <a:ea typeface="Cambria Math" panose="02040503050406030204" pitchFamily="18" charset="0"/>
                          </a:rPr>
                          <m:t>𝜎</m:t>
                        </m:r>
                      </m:e>
                      <m:sub>
                        <m:r>
                          <a:rPr lang="fr-CH" sz="1200" i="1">
                            <a:latin typeface="Cambria Math" panose="02040503050406030204" pitchFamily="18" charset="0"/>
                            <a:ea typeface="Cambria Math" panose="02040503050406030204" pitchFamily="18" charset="0"/>
                          </a:rPr>
                          <m:t>𝑥𝑦</m:t>
                        </m:r>
                      </m:sub>
                    </m:sSub>
                    <m:r>
                      <a:rPr lang="fr-CH" sz="1200" i="1">
                        <a:latin typeface="Cambria Math" panose="02040503050406030204" pitchFamily="18" charset="0"/>
                        <a:ea typeface="Cambria Math" panose="02040503050406030204" pitchFamily="18" charset="0"/>
                      </a:rPr>
                      <m:t>(</m:t>
                    </m:r>
                    <m:r>
                      <a:rPr lang="fr-CH" sz="1200" i="1">
                        <a:latin typeface="Cambria Math" panose="02040503050406030204" pitchFamily="18" charset="0"/>
                        <a:ea typeface="Cambria Math" panose="02040503050406030204" pitchFamily="18" charset="0"/>
                      </a:rPr>
                      <m:t>𝑣</m:t>
                    </m:r>
                    <m:r>
                      <a:rPr lang="fr-CH" sz="1200" i="1">
                        <a:latin typeface="Cambria Math" panose="02040503050406030204" pitchFamily="18" charset="0"/>
                        <a:ea typeface="Cambria Math" panose="02040503050406030204" pitchFamily="18" charset="0"/>
                      </a:rPr>
                      <m:t>)</m:t>
                    </m:r>
                  </m:oMath>
                </a14:m>
                <a:r>
                  <a:rPr lang="en-US" baseline="0" dirty="0"/>
                  <a:t>.  For example, for the edge 1-2 there is one shortest path between 1 and 2 that traverses the edge 1-2, thus the value is 1. For 1-3 there are shortest paths from the remaining 12 nodes in the network (except node 2) to node 1 that have to pass through this edge, thus the betweenness value is 12. For edge 3-4 we have paths going to both nodes 1 and 2, thus the betweenness value of that edge is significantly higher than for 1-3.</a:t>
                </a:r>
                <a:endParaRPr lang="en-US" dirty="0"/>
              </a:p>
            </p:txBody>
          </p:sp>
        </mc:Choice>
        <mc:Fallback xmlns="">
          <p:sp>
            <p:nvSpPr>
              <p:cNvPr id="3" name="Notes Placeholder 2"/>
              <p:cNvSpPr>
                <a:spLocks noGrp="1"/>
              </p:cNvSpPr>
              <p:nvPr>
                <p:ph type="body" idx="1"/>
              </p:nvPr>
            </p:nvSpPr>
            <p:spPr/>
            <p:txBody>
              <a:bodyPr/>
              <a:lstStyle/>
              <a:p>
                <a:r>
                  <a:rPr lang="en-US" dirty="0"/>
                  <a:t>In this example</a:t>
                </a:r>
                <a:r>
                  <a:rPr lang="en-US" baseline="0" dirty="0"/>
                  <a:t> network we illustrate of how compute betweenness for some selected edges. This requires first to compute </a:t>
                </a:r>
                <a:r>
                  <a:rPr lang="fr-CH" sz="1200" i="0">
                    <a:latin typeface="Cambria Math" panose="02040503050406030204" pitchFamily="18" charset="0"/>
                    <a:ea typeface="Cambria Math" panose="02040503050406030204" pitchFamily="18" charset="0"/>
                  </a:rPr>
                  <a:t>𝜎_𝑥𝑦 (𝑣)</a:t>
                </a:r>
                <a:r>
                  <a:rPr lang="en-US" baseline="0" dirty="0"/>
                  <a:t>.  For example, for the edge 1-2 there is one shortest path between 1 and 2 that traverses the edge 1-2, thus the value is 1. For 1-3 there are shortest paths from the remaining 12 nodes in the network (except node 2) to node 1 that have to pass through this edge, thus the betweenness value is 12. For edge 3-4 we have paths going to both nodes 1 and 2, thus the betweenness value of that edge is significantly higher than for 1-3.</a:t>
                </a:r>
                <a:endParaRPr lang="en-US" dirty="0"/>
              </a:p>
            </p:txBody>
          </p:sp>
        </mc:Fallback>
      </mc:AlternateContent>
      <p:sp>
        <p:nvSpPr>
          <p:cNvPr id="4" name="Slide Number Placeholder 3"/>
          <p:cNvSpPr>
            <a:spLocks noGrp="1"/>
          </p:cNvSpPr>
          <p:nvPr>
            <p:ph type="sldNum" sz="quarter" idx="10"/>
          </p:nvPr>
        </p:nvSpPr>
        <p:spPr/>
        <p:txBody>
          <a:bodyPr/>
          <a:lstStyle/>
          <a:p>
            <a:fld id="{E6C47E0B-2958-48CC-BA4E-C350203CF107}" type="slidenum">
              <a:rPr lang="en-US" smtClean="0"/>
              <a:pPr/>
              <a:t>43</a:t>
            </a:fld>
            <a:endParaRPr lang="en-US"/>
          </a:p>
        </p:txBody>
      </p:sp>
    </p:spTree>
    <p:extLst>
      <p:ext uri="{BB962C8B-B14F-4D97-AF65-F5344CB8AC3E}">
        <p14:creationId xmlns:p14="http://schemas.microsoft.com/office/powerpoint/2010/main" val="166606491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 sense </a:t>
            </a:r>
            <a:r>
              <a:rPr lang="en-US" dirty="0" err="1"/>
              <a:t>betweenness</a:t>
            </a:r>
            <a:r>
              <a:rPr lang="en-US" dirty="0"/>
              <a:t> is the dual concept to connectivity. This is illustrated by the two graphs that result from real phone</a:t>
            </a:r>
            <a:r>
              <a:rPr lang="en-US" baseline="0" dirty="0"/>
              <a:t> call networks. On the left hand side we see the indication of the strengths of connections among the nodes. Communities are tightly connected by such links. On the right hand side we see the </a:t>
            </a:r>
            <a:r>
              <a:rPr lang="en-US" baseline="0" dirty="0" err="1"/>
              <a:t>betweenness</a:t>
            </a:r>
            <a:r>
              <a:rPr lang="en-US" baseline="0" dirty="0"/>
              <a:t> measure. Now the links that are connecting communities have a high strength, since, intuitively speaking, the traffic from one community to another has to traverse over these sparsely available links.</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44</a:t>
            </a:fld>
            <a:endParaRPr lang="en-US"/>
          </a:p>
        </p:txBody>
      </p:sp>
    </p:spTree>
    <p:extLst>
      <p:ext uri="{BB962C8B-B14F-4D97-AF65-F5344CB8AC3E}">
        <p14:creationId xmlns:p14="http://schemas.microsoft.com/office/powerpoint/2010/main" val="21174218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6763"/>
            <a:ext cx="5119687" cy="3838575"/>
          </a:xfrm>
        </p:spPr>
      </p:sp>
      <p:sp>
        <p:nvSpPr>
          <p:cNvPr id="3" name="Notes Placeholder 2"/>
          <p:cNvSpPr>
            <a:spLocks noGrp="1"/>
          </p:cNvSpPr>
          <p:nvPr>
            <p:ph type="body" idx="1"/>
          </p:nvPr>
        </p:nvSpPr>
        <p:spPr/>
        <p:txBody>
          <a:bodyPr/>
          <a:lstStyle/>
          <a:p>
            <a:r>
              <a:rPr lang="en-US" dirty="0"/>
              <a:t>The growing use of information systems in many domains produces rapidly growing</a:t>
            </a:r>
            <a:r>
              <a:rPr lang="en-US" baseline="0" dirty="0"/>
              <a:t> </a:t>
            </a:r>
            <a:r>
              <a:rPr lang="en-US" dirty="0"/>
              <a:t>data collections in business, science and on the Web. Only</a:t>
            </a:r>
            <a:r>
              <a:rPr lang="en-US" baseline="0" dirty="0"/>
              <a:t> recently the rate at which digital data is produced started exceeding the rate at which storage space is growing.</a:t>
            </a:r>
            <a:endParaRPr lang="en-US" dirty="0"/>
          </a:p>
          <a:p>
            <a:endParaRPr lang="en-US" dirty="0"/>
          </a:p>
          <a:p>
            <a:r>
              <a:rPr lang="en-US" dirty="0"/>
              <a:t>These data collections contain a wealth of hidden information, that needs to be discovered. Businesses can learn from their transaction data more about the behavior of their customers and therefore can become more efficient by exploiting this knowledge. Science can obtain from observational data (e.g. satellite data, sensor data) new insights on scientific</a:t>
            </a:r>
            <a:r>
              <a:rPr lang="en-US" baseline="0" dirty="0"/>
              <a:t> problems</a:t>
            </a:r>
            <a:r>
              <a:rPr lang="en-US" dirty="0"/>
              <a:t>. Web usage data can be analyzed and used to optimize information access,</a:t>
            </a:r>
            <a:r>
              <a:rPr lang="en-US" baseline="0" dirty="0"/>
              <a:t> but as well to implement novel business models, such as for advertising, on the Web. </a:t>
            </a:r>
            <a:r>
              <a:rPr lang="en-US" dirty="0"/>
              <a:t>The task</a:t>
            </a:r>
            <a:r>
              <a:rPr lang="en-US" baseline="0" dirty="0"/>
              <a:t> of extracting useful information from large datasets is called data mining (or data analytics ) and has in the recent years become one of the most dynamically evolving areas in computer science in general.</a:t>
            </a:r>
          </a:p>
          <a:p>
            <a:endParaRPr lang="fr-FR" dirty="0"/>
          </a:p>
          <a:p>
            <a:endParaRPr lang="fr-FR" dirty="0"/>
          </a:p>
        </p:txBody>
      </p:sp>
      <p:sp>
        <p:nvSpPr>
          <p:cNvPr id="5" name="Slide Number Placeholder 4"/>
          <p:cNvSpPr>
            <a:spLocks noGrp="1"/>
          </p:cNvSpPr>
          <p:nvPr>
            <p:ph type="sldNum" sz="quarter" idx="10"/>
          </p:nvPr>
        </p:nvSpPr>
        <p:spPr/>
        <p:txBody>
          <a:bodyPr/>
          <a:lstStyle/>
          <a:p>
            <a:fld id="{E6C47E0B-2958-48CC-BA4E-C350203CF107}" type="slidenum">
              <a:rPr lang="en-US" smtClean="0"/>
              <a:pPr/>
              <a:t>5</a:t>
            </a:fld>
            <a:endParaRPr lang="en-US"/>
          </a:p>
        </p:txBody>
      </p:sp>
    </p:spTree>
    <p:extLst>
      <p:ext uri="{BB962C8B-B14F-4D97-AF65-F5344CB8AC3E}">
        <p14:creationId xmlns:p14="http://schemas.microsoft.com/office/powerpoint/2010/main" val="123285083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a:t>
            </a:r>
            <a:r>
              <a:rPr lang="en-US" baseline="0" dirty="0"/>
              <a:t> we illustrate the execution of the Girvan-Newman algorithm. In Step 1 we remove one edge (in the middle) that had the highest </a:t>
            </a:r>
            <a:r>
              <a:rPr lang="en-US" baseline="0" dirty="0" err="1"/>
              <a:t>betweenness</a:t>
            </a:r>
            <a:r>
              <a:rPr lang="en-US" baseline="0" dirty="0"/>
              <a:t> value, resulting in two communities. Next (by symmetry) the edges connected to nodes 7 and 8 are removed, and in the third and fourth step the network decomposes completely. By overlaying the communities that have resulted from each step we obtain the final hierarchical clustering.</a:t>
            </a:r>
          </a:p>
          <a:p>
            <a:endParaRPr lang="en-US" baseline="0" dirty="0"/>
          </a:p>
          <a:p>
            <a:r>
              <a:rPr lang="en-US" baseline="0" dirty="0"/>
              <a:t>As the graph structure changes in every step, the </a:t>
            </a:r>
            <a:r>
              <a:rPr lang="en-US" baseline="0" dirty="0" err="1"/>
              <a:t>betweenness</a:t>
            </a:r>
            <a:r>
              <a:rPr lang="en-US" baseline="0" dirty="0"/>
              <a:t> values have to be recomputed in every step. This constitutes the main cost of the algorithm.</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45</a:t>
            </a:fld>
            <a:endParaRPr lang="en-US"/>
          </a:p>
        </p:txBody>
      </p:sp>
    </p:spTree>
    <p:extLst>
      <p:ext uri="{BB962C8B-B14F-4D97-AF65-F5344CB8AC3E}">
        <p14:creationId xmlns:p14="http://schemas.microsoft.com/office/powerpoint/2010/main" val="419798188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algorithm has been applied in many</a:t>
            </a:r>
            <a:r>
              <a:rPr lang="en-US" baseline="0" dirty="0"/>
              <a:t> contexts, in particular on smaller graphs resulting from social science studies.</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46</a:t>
            </a:fld>
            <a:endParaRPr lang="en-US"/>
          </a:p>
        </p:txBody>
      </p:sp>
    </p:spTree>
    <p:extLst>
      <p:ext uri="{BB962C8B-B14F-4D97-AF65-F5344CB8AC3E}">
        <p14:creationId xmlns:p14="http://schemas.microsoft.com/office/powerpoint/2010/main" val="288220306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0" fontAlgn="base" latinLnBrk="0" hangingPunct="0">
              <a:lnSpc>
                <a:spcPct val="100000"/>
              </a:lnSpc>
              <a:spcBef>
                <a:spcPct val="30000"/>
              </a:spcBef>
              <a:spcAft>
                <a:spcPct val="0"/>
              </a:spcAft>
              <a:buClrTx/>
              <a:buSzTx/>
              <a:buFontTx/>
              <a:buNone/>
              <a:tabLst/>
              <a:defRPr/>
            </a:pPr>
            <a:r>
              <a:rPr lang="en-US" sz="1200" u="none" kern="1200" baseline="0" dirty="0">
                <a:solidFill>
                  <a:schemeClr val="tx1"/>
                </a:solidFill>
                <a:latin typeface="Arial" charset="0"/>
                <a:ea typeface="ＭＳ Ｐゴシック" pitchFamily="-109" charset="-128"/>
                <a:cs typeface="ＭＳ Ｐゴシック" pitchFamily="-109" charset="-128"/>
              </a:rPr>
              <a:t>The origins of the algorithm come from studying a network of the 34 karate club members studied by the sociologist Wayne Zachary. Links capture interactions between the club members outside the club. The white and gray nodes denote the two fractions that emerged after the club split into two following a feud between the group’s president and the coach. The split between the members closely follows the boundaries of these communities. This karate club has been historically used as a benchmark to test community finding algorithms.</a:t>
            </a:r>
          </a:p>
          <a:p>
            <a:pPr marL="0" marR="0" indent="0" algn="l" defTabSz="457200" rtl="0" eaLnBrk="0" fontAlgn="base" latinLnBrk="0" hangingPunct="0">
              <a:lnSpc>
                <a:spcPct val="100000"/>
              </a:lnSpc>
              <a:spcBef>
                <a:spcPct val="30000"/>
              </a:spcBef>
              <a:spcAft>
                <a:spcPct val="0"/>
              </a:spcAft>
              <a:buClrTx/>
              <a:buSzTx/>
              <a:buFontTx/>
              <a:buNone/>
              <a:tabLst/>
              <a:defRPr/>
            </a:pPr>
            <a:endParaRPr lang="en-US" sz="1200" u="none" kern="1200" baseline="0" dirty="0">
              <a:solidFill>
                <a:schemeClr val="tx1"/>
              </a:solidFill>
              <a:latin typeface="Arial" charset="0"/>
              <a:ea typeface="ＭＳ Ｐゴシック" pitchFamily="-109" charset="-128"/>
              <a:cs typeface="ＭＳ Ｐゴシック" pitchFamily="-109" charset="-128"/>
            </a:endParaRPr>
          </a:p>
          <a:p>
            <a:pPr marL="0" marR="0" indent="0" algn="l" defTabSz="457200" rtl="0" eaLnBrk="0" fontAlgn="base" latinLnBrk="0" hangingPunct="0">
              <a:lnSpc>
                <a:spcPct val="100000"/>
              </a:lnSpc>
              <a:spcBef>
                <a:spcPct val="30000"/>
              </a:spcBef>
              <a:spcAft>
                <a:spcPct val="0"/>
              </a:spcAft>
              <a:buClrTx/>
              <a:buSzTx/>
              <a:buFontTx/>
              <a:buNone/>
              <a:tabLst/>
              <a:defRPr/>
            </a:pPr>
            <a:r>
              <a:rPr lang="en-US" sz="1200" u="none" kern="1200" baseline="0" dirty="0">
                <a:solidFill>
                  <a:schemeClr val="tx1"/>
                </a:solidFill>
                <a:latin typeface="Arial" charset="0"/>
                <a:ea typeface="ＭＳ Ｐゴシック" pitchFamily="-109" charset="-128"/>
                <a:cs typeface="ＭＳ Ｐゴシック" pitchFamily="-109" charset="-128"/>
              </a:rPr>
              <a:t>There was one outlier, node number 3, where the algorithm wrongly assigns the member. </a:t>
            </a:r>
            <a:r>
              <a:rPr lang="en-US" dirty="0"/>
              <a:t>at the time of conflict, node 9 was completing a four-year quest to obtain a black belt, which he could only do with the instructor (node 34)</a:t>
            </a:r>
          </a:p>
        </p:txBody>
      </p:sp>
      <p:sp>
        <p:nvSpPr>
          <p:cNvPr id="4" name="Slide Number Placeholder 3"/>
          <p:cNvSpPr>
            <a:spLocks noGrp="1"/>
          </p:cNvSpPr>
          <p:nvPr>
            <p:ph type="sldNum" sz="quarter" idx="10"/>
          </p:nvPr>
        </p:nvSpPr>
        <p:spPr/>
        <p:txBody>
          <a:bodyPr/>
          <a:lstStyle/>
          <a:p>
            <a:fld id="{E6C47E0B-2958-48CC-BA4E-C350203CF107}" type="slidenum">
              <a:rPr lang="en-US" smtClean="0"/>
              <a:pPr/>
              <a:t>47</a:t>
            </a:fld>
            <a:endParaRPr lang="en-US"/>
          </a:p>
        </p:txBody>
      </p:sp>
    </p:spTree>
    <p:extLst>
      <p:ext uri="{BB962C8B-B14F-4D97-AF65-F5344CB8AC3E}">
        <p14:creationId xmlns:p14="http://schemas.microsoft.com/office/powerpoint/2010/main" val="226839217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describe now the process of computing the </a:t>
            </a:r>
            <a:r>
              <a:rPr lang="en-US" dirty="0" err="1"/>
              <a:t>betweenness</a:t>
            </a:r>
            <a:r>
              <a:rPr lang="en-US" dirty="0"/>
              <a:t> values. The approach is to perform a breadth-first</a:t>
            </a:r>
            <a:r>
              <a:rPr lang="en-US" baseline="0" dirty="0"/>
              <a:t> search (BFS) for every node in the graph. The nodes are arranged in increasing levels of distance of the starting node, e.g. node A.</a:t>
            </a:r>
            <a:endParaRPr lang="en-US" dirty="0"/>
          </a:p>
          <a:p>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48</a:t>
            </a:fld>
            <a:endParaRPr lang="en-US"/>
          </a:p>
        </p:txBody>
      </p:sp>
    </p:spTree>
    <p:extLst>
      <p:ext uri="{BB962C8B-B14F-4D97-AF65-F5344CB8AC3E}">
        <p14:creationId xmlns:p14="http://schemas.microsoft.com/office/powerpoint/2010/main" val="108619761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 first phase</a:t>
            </a:r>
            <a:r>
              <a:rPr lang="en-US" baseline="0" dirty="0"/>
              <a:t> </a:t>
            </a:r>
            <a:r>
              <a:rPr lang="en-US" dirty="0"/>
              <a:t>we count</a:t>
            </a:r>
            <a:r>
              <a:rPr lang="en-US" baseline="0" dirty="0"/>
              <a:t> the number of shortest paths that are leading to each node, starting from node A. To do so we can simply reuse the data that has been computed at the previous level, summing up the number of paths that have been leading to each parent of a given node.</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49</a:t>
            </a:fld>
            <a:endParaRPr lang="en-US"/>
          </a:p>
        </p:txBody>
      </p:sp>
    </p:spTree>
    <p:extLst>
      <p:ext uri="{BB962C8B-B14F-4D97-AF65-F5344CB8AC3E}">
        <p14:creationId xmlns:p14="http://schemas.microsoft.com/office/powerpoint/2010/main" val="65284591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In a second phase we compute edge</a:t>
                </a:r>
                <a:r>
                  <a:rPr lang="en-US" baseline="0" dirty="0"/>
                  <a:t> flow </a:t>
                </a:r>
                <a:r>
                  <a:rPr lang="en-US" dirty="0"/>
                  <a:t>values (that</a:t>
                </a:r>
                <a:r>
                  <a:rPr lang="en-US" baseline="0" dirty="0"/>
                  <a:t> are the </a:t>
                </a:r>
                <a:r>
                  <a:rPr lang="en-US" baseline="0" dirty="0" err="1"/>
                  <a:t>betweenness</a:t>
                </a:r>
                <a:r>
                  <a:rPr lang="en-US" baseline="0" dirty="0"/>
                  <a:t> values related to node A). We proceed in a bottom-up approach. The flow that arrives at every node is 1. In addition, the node receives also all the flows that are passing on to the children. Thus, the total flow weight a node receives (or has to pass through) is 1 plus the flows to all of its children. This weight is distributed over the parents, proportionally to the number of paths that are leading to those parents (what has been computed in phase 1).</a:t>
                </a:r>
              </a:p>
              <a:p>
                <a:endParaRPr lang="en-US" baseline="0" dirty="0"/>
              </a:p>
              <a:p>
                <a:r>
                  <a:rPr lang="en-US" baseline="0" dirty="0"/>
                  <a:t>This is a description of the initial steps in detail:</a:t>
                </a:r>
              </a:p>
              <a:p>
                <a:r>
                  <a:rPr lang="en-US" baseline="0" dirty="0"/>
                  <a:t>Node K: it receives a total flow of 1 from A. Since it has 2 incoming edges this flow is evenly distributed over the two incoming edges.</a:t>
                </a:r>
              </a:p>
              <a:p>
                <a:r>
                  <a:rPr lang="en-US" baseline="0" dirty="0"/>
                  <a:t>Node J: it receives a total flow of 1 from A plus transfers a flow of ½ to K. Thus the flow to distribute is: </a:t>
                </a:r>
                <a14:m>
                  <m:oMath xmlns:m="http://schemas.openxmlformats.org/officeDocument/2006/math">
                    <m:r>
                      <a:rPr lang="fr-CH" sz="1200" b="0" i="1" smtClean="0">
                        <a:latin typeface="Cambria Math" charset="0"/>
                      </a:rPr>
                      <m:t>1+</m:t>
                    </m:r>
                    <m:nary>
                      <m:naryPr>
                        <m:chr m:val="∑"/>
                        <m:supHide m:val="on"/>
                        <m:ctrlPr>
                          <a:rPr lang="fr-CH" sz="1200" i="1">
                            <a:latin typeface="Cambria Math" panose="02040503050406030204" pitchFamily="18" charset="0"/>
                          </a:rPr>
                        </m:ctrlPr>
                      </m:naryPr>
                      <m:sub>
                        <m:r>
                          <a:rPr lang="fr-CH" sz="1200" b="0" i="1" smtClean="0">
                            <a:latin typeface="Cambria Math" charset="0"/>
                          </a:rPr>
                          <m:t>𝐶</m:t>
                        </m:r>
                        <m:r>
                          <a:rPr lang="fr-CH" sz="1200" i="1">
                            <a:latin typeface="Cambria Math" charset="0"/>
                          </a:rPr>
                          <m:t> </m:t>
                        </m:r>
                        <m:r>
                          <a:rPr lang="fr-CH" sz="1200" b="0" i="1" smtClean="0">
                            <a:latin typeface="Cambria Math" charset="0"/>
                          </a:rPr>
                          <m:t>𝑐h𝑖𝑙𝑑</m:t>
                        </m:r>
                        <m:r>
                          <a:rPr lang="fr-CH" sz="1200" b="0" i="1" smtClean="0">
                            <a:latin typeface="Cambria Math" charset="0"/>
                          </a:rPr>
                          <m:t> </m:t>
                        </m:r>
                        <m:r>
                          <a:rPr lang="fr-CH" sz="1200" i="1">
                            <a:latin typeface="Cambria Math" charset="0"/>
                          </a:rPr>
                          <m:t>𝑜𝑓</m:t>
                        </m:r>
                        <m:r>
                          <a:rPr lang="fr-CH" sz="1200" i="1">
                            <a:latin typeface="Cambria Math" charset="0"/>
                          </a:rPr>
                          <m:t> </m:t>
                        </m:r>
                        <m:r>
                          <a:rPr lang="fr-CH" sz="1200" i="1">
                            <a:latin typeface="Cambria Math" charset="0"/>
                          </a:rPr>
                          <m:t>𝑋</m:t>
                        </m:r>
                      </m:sub>
                      <m:sup/>
                      <m:e>
                        <m:r>
                          <a:rPr lang="fr-CH" sz="1200" b="0" i="1" smtClean="0">
                            <a:latin typeface="Cambria Math" charset="0"/>
                          </a:rPr>
                          <m:t>𝑒𝑑𝑔𝑒𝑤𝑒𝑖𝑔h𝑡</m:t>
                        </m:r>
                        <m:r>
                          <a:rPr lang="fr-CH" sz="1200" i="1">
                            <a:latin typeface="Cambria Math" charset="0"/>
                          </a:rPr>
                          <m:t>(</m:t>
                        </m:r>
                        <m:r>
                          <a:rPr lang="fr-CH" sz="1200" b="0" i="1" smtClean="0">
                            <a:latin typeface="Cambria Math" charset="0"/>
                          </a:rPr>
                          <m:t>𝑋</m:t>
                        </m:r>
                        <m:r>
                          <a:rPr lang="fr-CH" sz="1200" b="0" i="1" smtClean="0">
                            <a:latin typeface="Cambria Math" charset="0"/>
                          </a:rPr>
                          <m:t>−</m:t>
                        </m:r>
                        <m:r>
                          <a:rPr lang="fr-CH" sz="1200" b="0" i="1" smtClean="0">
                            <a:latin typeface="Cambria Math" charset="0"/>
                          </a:rPr>
                          <m:t>𝐶</m:t>
                        </m:r>
                        <m:r>
                          <a:rPr lang="fr-CH" sz="1200" i="1">
                            <a:latin typeface="Cambria Math" charset="0"/>
                          </a:rPr>
                          <m:t>)</m:t>
                        </m:r>
                      </m:e>
                    </m:nary>
                  </m:oMath>
                </a14:m>
                <a:r>
                  <a:rPr lang="en-US" baseline="0" dirty="0"/>
                  <a:t> = 1.5. It’s parent nodes G and H have a ratio of incoming shortest paths of 1:2, thus the flow is accordingly distributed over the incomgin edges, ½ and 1</a:t>
                </a:r>
              </a:p>
              <a:p>
                <a:r>
                  <a:rPr lang="en-US" baseline="0" dirty="0"/>
                  <a:t>Node H: it receives a total flow of 1 from A pls transfers a flow of 1 to J. This the flow do distributed is 2. The two parent nodes D and E have the same number of incoming shortest paths, this the flow is equally distributed.</a:t>
                </a:r>
              </a:p>
              <a:p>
                <a:r>
                  <a:rPr lang="en-US" baseline="0" dirty="0"/>
                  <a:t>The remaining steps proceed analogously.</a:t>
                </a:r>
              </a:p>
              <a:p>
                <a:endParaRPr lang="en-US" dirty="0"/>
              </a:p>
            </p:txBody>
          </p:sp>
        </mc:Choice>
        <mc:Fallback xmlns="">
          <p:sp>
            <p:nvSpPr>
              <p:cNvPr id="3" name="Notes Placeholder 2"/>
              <p:cNvSpPr>
                <a:spLocks noGrp="1"/>
              </p:cNvSpPr>
              <p:nvPr>
                <p:ph type="body" idx="1"/>
              </p:nvPr>
            </p:nvSpPr>
            <p:spPr/>
            <p:txBody>
              <a:bodyPr/>
              <a:lstStyle/>
              <a:p>
                <a:r>
                  <a:rPr lang="en-US" dirty="0"/>
                  <a:t>In a second phase we compute edge</a:t>
                </a:r>
                <a:r>
                  <a:rPr lang="en-US" baseline="0" dirty="0"/>
                  <a:t> flow </a:t>
                </a:r>
                <a:r>
                  <a:rPr lang="en-US" dirty="0"/>
                  <a:t>values (that</a:t>
                </a:r>
                <a:r>
                  <a:rPr lang="en-US" baseline="0" dirty="0"/>
                  <a:t> are the </a:t>
                </a:r>
                <a:r>
                  <a:rPr lang="en-US" baseline="0" dirty="0" err="1"/>
                  <a:t>betweenness</a:t>
                </a:r>
                <a:r>
                  <a:rPr lang="en-US" baseline="0" dirty="0"/>
                  <a:t> values related to node A). We proceed in a bottom-up approach. The flow that arrives at every node is 1. In addition, the node receives also all the flows that are passing on to the children. Thus, the total flow weight a node receives (or has to pass through) is 1 plus the flows to all of its children. This weight is distributed over the parents, proportionally to the number of paths that are leading to those parents (what has been computed in phase 1).</a:t>
                </a:r>
              </a:p>
              <a:p>
                <a:endParaRPr lang="en-US" baseline="0" dirty="0"/>
              </a:p>
              <a:p>
                <a:r>
                  <a:rPr lang="en-US" baseline="0" dirty="0"/>
                  <a:t>This is a description of the initial steps in detail:</a:t>
                </a:r>
              </a:p>
              <a:p>
                <a:r>
                  <a:rPr lang="en-US" baseline="0" dirty="0"/>
                  <a:t>Node K: it receives a total flow of 1 from A. Since it has 2 incoming edges this flow is evenly distributed over the two incoming edges.</a:t>
                </a:r>
              </a:p>
              <a:p>
                <a:r>
                  <a:rPr lang="en-US" baseline="0" dirty="0"/>
                  <a:t>Node J: it receives a total flow of 1 from A plus transfers a flow of ½ to K. Thus the flow to distribute is: </a:t>
                </a:r>
                <a:r>
                  <a:rPr lang="fr-CH" sz="1200" b="0" i="0">
                    <a:latin typeface="Cambria Math" charset="0"/>
                  </a:rPr>
                  <a:t>1+</a:t>
                </a:r>
                <a:r>
                  <a:rPr lang="fr-CH" sz="1200" i="0">
                    <a:latin typeface="Cambria Math" panose="02040503050406030204" pitchFamily="18" charset="0"/>
                  </a:rPr>
                  <a:t>∑_(</a:t>
                </a:r>
                <a:r>
                  <a:rPr lang="fr-CH" sz="1200" b="0" i="0">
                    <a:latin typeface="Cambria Math" charset="0"/>
                  </a:rPr>
                  <a:t>𝐶</a:t>
                </a:r>
                <a:r>
                  <a:rPr lang="fr-CH" sz="1200" i="0">
                    <a:latin typeface="Cambria Math" charset="0"/>
                  </a:rPr>
                  <a:t> </a:t>
                </a:r>
                <a:r>
                  <a:rPr lang="fr-CH" sz="1200" b="0" i="0">
                    <a:latin typeface="Cambria Math" charset="0"/>
                  </a:rPr>
                  <a:t>𝑐ℎ𝑖𝑙𝑑 </a:t>
                </a:r>
                <a:r>
                  <a:rPr lang="fr-CH" sz="1200" i="0">
                    <a:latin typeface="Cambria Math" charset="0"/>
                  </a:rPr>
                  <a:t>𝑜𝑓 𝑋</a:t>
                </a:r>
                <a:r>
                  <a:rPr lang="fr-CH" sz="1200" i="0">
                    <a:latin typeface="Cambria Math" panose="02040503050406030204" pitchFamily="18" charset="0"/>
                  </a:rPr>
                  <a:t>)▒〖</a:t>
                </a:r>
                <a:r>
                  <a:rPr lang="fr-CH" sz="1200" b="0" i="0">
                    <a:latin typeface="Cambria Math" charset="0"/>
                  </a:rPr>
                  <a:t>𝑒𝑑𝑔𝑒𝑤𝑒𝑖𝑔ℎ𝑡</a:t>
                </a:r>
                <a:r>
                  <a:rPr lang="fr-CH" sz="1200" i="0">
                    <a:latin typeface="Cambria Math" charset="0"/>
                  </a:rPr>
                  <a:t>(</a:t>
                </a:r>
                <a:r>
                  <a:rPr lang="fr-CH" sz="1200" b="0" i="0">
                    <a:latin typeface="Cambria Math" charset="0"/>
                  </a:rPr>
                  <a:t>𝑋−𝐶</a:t>
                </a:r>
                <a:r>
                  <a:rPr lang="fr-CH" sz="1200" i="0">
                    <a:latin typeface="Cambria Math" charset="0"/>
                  </a:rPr>
                  <a:t>)</a:t>
                </a:r>
                <a:r>
                  <a:rPr lang="fr-CH" sz="1200" i="0">
                    <a:latin typeface="Cambria Math" panose="02040503050406030204" pitchFamily="18" charset="0"/>
                  </a:rPr>
                  <a:t>〗</a:t>
                </a:r>
                <a:r>
                  <a:rPr lang="en-US" baseline="0" dirty="0"/>
                  <a:t> = 1.5. It’s parent nodes G and H have a ratio of incoming shortest paths of 1:2, thus the flow is accordingly distributed over the incomgin edges, ½ and 1</a:t>
                </a:r>
              </a:p>
              <a:p>
                <a:r>
                  <a:rPr lang="en-US" baseline="0" dirty="0"/>
                  <a:t>Node H: it receives a total flow of 1 from A pls transfers a flow of 1 to J. This the flow do distributed is 2. The two parent nodes D and E have the same number of incoming shortest paths, this the flow is equally distributed.</a:t>
                </a:r>
              </a:p>
              <a:p>
                <a:r>
                  <a:rPr lang="en-US" baseline="0" dirty="0"/>
                  <a:t>The remaining steps proceed analogously.</a:t>
                </a:r>
              </a:p>
              <a:p>
                <a:endParaRPr lang="en-US" dirty="0"/>
              </a:p>
            </p:txBody>
          </p:sp>
        </mc:Fallback>
      </mc:AlternateContent>
      <p:sp>
        <p:nvSpPr>
          <p:cNvPr id="4" name="Slide Number Placeholder 3"/>
          <p:cNvSpPr>
            <a:spLocks noGrp="1"/>
          </p:cNvSpPr>
          <p:nvPr>
            <p:ph type="sldNum" sz="quarter" idx="10"/>
          </p:nvPr>
        </p:nvSpPr>
        <p:spPr/>
        <p:txBody>
          <a:bodyPr/>
          <a:lstStyle/>
          <a:p>
            <a:fld id="{E6C47E0B-2958-48CC-BA4E-C350203CF107}" type="slidenum">
              <a:rPr lang="en-US" smtClean="0"/>
              <a:pPr/>
              <a:t>51</a:t>
            </a:fld>
            <a:endParaRPr lang="en-US"/>
          </a:p>
        </p:txBody>
      </p:sp>
    </p:spTree>
    <p:extLst>
      <p:ext uri="{BB962C8B-B14F-4D97-AF65-F5344CB8AC3E}">
        <p14:creationId xmlns:p14="http://schemas.microsoft.com/office/powerpoint/2010/main" val="195671887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the flows specific to a node have been computed for every node,</a:t>
            </a:r>
            <a:r>
              <a:rPr lang="en-US" baseline="0" dirty="0"/>
              <a:t> the last step is to aggregate for each edge all the flow values that have been computed for all the nodes. In this way we compute each flow twice (flow into both direction), therefore, the final </a:t>
            </a:r>
            <a:r>
              <a:rPr lang="en-US" baseline="0" dirty="0" err="1"/>
              <a:t>betweenness</a:t>
            </a:r>
            <a:r>
              <a:rPr lang="en-US" baseline="0" dirty="0"/>
              <a:t> value corresponds to the aggregate flow value divided by 2.</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52</a:t>
            </a:fld>
            <a:endParaRPr lang="en-US"/>
          </a:p>
        </p:txBody>
      </p:sp>
    </p:spTree>
    <p:extLst>
      <p:ext uri="{BB962C8B-B14F-4D97-AF65-F5344CB8AC3E}">
        <p14:creationId xmlns:p14="http://schemas.microsoft.com/office/powerpoint/2010/main" val="73136462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Girvan-Newman</a:t>
            </a:r>
            <a:r>
              <a:rPr lang="en-US" baseline="0" dirty="0"/>
              <a:t> algorithm is the classical algorithm for community detection. It’s major drawback is its scalability. The flow computation for one link has quadratic cost in the number of nodes (it has to be computed for each pair of nodes). If we assume sparse networks, where the number of links is of the same order as the number of nodes, the total cost is cubic. This was also one of the motivations the inspired the development of the modularity based community detection algorithm</a:t>
            </a:r>
          </a:p>
          <a:p>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55</a:t>
            </a:fld>
            <a:endParaRPr lang="en-US"/>
          </a:p>
        </p:txBody>
      </p:sp>
    </p:spTree>
    <p:extLst>
      <p:ext uri="{BB962C8B-B14F-4D97-AF65-F5344CB8AC3E}">
        <p14:creationId xmlns:p14="http://schemas.microsoft.com/office/powerpoint/2010/main" val="81111597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6C47E0B-2958-48CC-BA4E-C350203CF107}" type="slidenum">
              <a:rPr lang="en-US" smtClean="0"/>
              <a:pPr/>
              <a:t>56</a:t>
            </a:fld>
            <a:endParaRPr lang="en-US"/>
          </a:p>
        </p:txBody>
      </p:sp>
    </p:spTree>
    <p:extLst>
      <p:ext uri="{BB962C8B-B14F-4D97-AF65-F5344CB8AC3E}">
        <p14:creationId xmlns:p14="http://schemas.microsoft.com/office/powerpoint/2010/main" val="27953383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6763"/>
            <a:ext cx="5119687" cy="3838575"/>
          </a:xfrm>
        </p:spPr>
      </p:sp>
      <p:sp>
        <p:nvSpPr>
          <p:cNvPr id="3" name="Notes Placeholder 2"/>
          <p:cNvSpPr>
            <a:spLocks noGrp="1"/>
          </p:cNvSpPr>
          <p:nvPr>
            <p:ph type="body" idx="1"/>
          </p:nvPr>
        </p:nvSpPr>
        <p:spPr/>
        <p:txBody>
          <a:bodyPr/>
          <a:lstStyle/>
          <a:p>
            <a:r>
              <a:rPr lang="fr-FR" dirty="0" err="1"/>
              <a:t>Having</a:t>
            </a:r>
            <a:r>
              <a:rPr lang="fr-FR" dirty="0"/>
              <a:t> </a:t>
            </a:r>
            <a:r>
              <a:rPr lang="fr-FR" dirty="0" err="1"/>
              <a:t>increasing</a:t>
            </a:r>
            <a:r>
              <a:rPr lang="fr-FR" dirty="0"/>
              <a:t> </a:t>
            </a:r>
            <a:r>
              <a:rPr lang="fr-FR" dirty="0" err="1"/>
              <a:t>amounts</a:t>
            </a:r>
            <a:r>
              <a:rPr lang="fr-FR" dirty="0"/>
              <a:t> of data </a:t>
            </a:r>
            <a:r>
              <a:rPr lang="fr-FR" dirty="0" err="1"/>
              <a:t>does</a:t>
            </a:r>
            <a:r>
              <a:rPr lang="fr-FR" dirty="0"/>
              <a:t> not </a:t>
            </a:r>
            <a:r>
              <a:rPr lang="fr-FR" dirty="0" err="1"/>
              <a:t>imply</a:t>
            </a:r>
            <a:r>
              <a:rPr lang="fr-FR" dirty="0"/>
              <a:t> </a:t>
            </a:r>
            <a:r>
              <a:rPr lang="fr-FR" dirty="0" err="1"/>
              <a:t>having</a:t>
            </a:r>
            <a:r>
              <a:rPr lang="fr-FR" dirty="0"/>
              <a:t> more </a:t>
            </a:r>
            <a:r>
              <a:rPr lang="fr-FR" dirty="0" err="1"/>
              <a:t>useful</a:t>
            </a:r>
            <a:r>
              <a:rPr lang="fr-FR" baseline="0" dirty="0"/>
              <a:t> information. </a:t>
            </a:r>
            <a:endParaRPr lang="fr-FR" dirty="0"/>
          </a:p>
        </p:txBody>
      </p:sp>
      <p:sp>
        <p:nvSpPr>
          <p:cNvPr id="5" name="Slide Number Placeholder 4"/>
          <p:cNvSpPr>
            <a:spLocks noGrp="1"/>
          </p:cNvSpPr>
          <p:nvPr>
            <p:ph type="sldNum" sz="quarter" idx="10"/>
          </p:nvPr>
        </p:nvSpPr>
        <p:spPr/>
        <p:txBody>
          <a:bodyPr/>
          <a:lstStyle/>
          <a:p>
            <a:fld id="{E6C47E0B-2958-48CC-BA4E-C350203CF107}" type="slidenum">
              <a:rPr lang="en-US" smtClean="0"/>
              <a:pPr/>
              <a:t>6</a:t>
            </a:fld>
            <a:endParaRPr lang="en-US"/>
          </a:p>
        </p:txBody>
      </p:sp>
    </p:spTree>
    <p:extLst>
      <p:ext uri="{BB962C8B-B14F-4D97-AF65-F5344CB8AC3E}">
        <p14:creationId xmlns:p14="http://schemas.microsoft.com/office/powerpoint/2010/main" val="1991261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6763"/>
            <a:ext cx="5119687" cy="3838575"/>
          </a:xfrm>
        </p:spPr>
      </p:sp>
      <p:sp>
        <p:nvSpPr>
          <p:cNvPr id="3" name="Notes Placeholder 2"/>
          <p:cNvSpPr>
            <a:spLocks noGrp="1"/>
          </p:cNvSpPr>
          <p:nvPr>
            <p:ph type="body" idx="1"/>
          </p:nvPr>
        </p:nvSpPr>
        <p:spPr/>
        <p:txBody>
          <a:bodyPr/>
          <a:lstStyle/>
          <a:p>
            <a:r>
              <a:rPr lang="en-GB" noProof="0" dirty="0"/>
              <a:t>The</a:t>
            </a:r>
            <a:r>
              <a:rPr lang="en-GB" baseline="0" noProof="0" dirty="0"/>
              <a:t> real challenge in data analytics is extracting masses of data into what is usually called insights or actionable insights. Actionable is related to different aspects;</a:t>
            </a:r>
          </a:p>
          <a:p>
            <a:pPr marL="171450" indent="-171450">
              <a:buFontTx/>
              <a:buChar char="-"/>
            </a:pPr>
            <a:r>
              <a:rPr lang="en-GB" baseline="0" noProof="0" dirty="0"/>
              <a:t>understandable: the insights need to be interpreted by a human</a:t>
            </a:r>
          </a:p>
          <a:p>
            <a:pPr marL="171450" indent="-171450">
              <a:buFontTx/>
              <a:buChar char="-"/>
            </a:pPr>
            <a:r>
              <a:rPr lang="en-GB" baseline="0" noProof="0" dirty="0"/>
              <a:t>Useful: this implies that the insights help to take decision that have practical impact and utility; this also implies that insights that are not « surprising » but just reproduce existing knowledge are also not very useful.</a:t>
            </a:r>
            <a:endParaRPr lang="en-GB" noProof="0" dirty="0"/>
          </a:p>
        </p:txBody>
      </p:sp>
      <p:sp>
        <p:nvSpPr>
          <p:cNvPr id="5" name="Slide Number Placeholder 4"/>
          <p:cNvSpPr>
            <a:spLocks noGrp="1"/>
          </p:cNvSpPr>
          <p:nvPr>
            <p:ph type="sldNum" sz="quarter" idx="10"/>
          </p:nvPr>
        </p:nvSpPr>
        <p:spPr/>
        <p:txBody>
          <a:bodyPr/>
          <a:lstStyle/>
          <a:p>
            <a:fld id="{E6C47E0B-2958-48CC-BA4E-C350203CF107}" type="slidenum">
              <a:rPr lang="en-US" smtClean="0"/>
              <a:pPr/>
              <a:t>7</a:t>
            </a:fld>
            <a:endParaRPr lang="en-US"/>
          </a:p>
        </p:txBody>
      </p:sp>
    </p:spTree>
    <p:extLst>
      <p:ext uri="{BB962C8B-B14F-4D97-AF65-F5344CB8AC3E}">
        <p14:creationId xmlns:p14="http://schemas.microsoft.com/office/powerpoint/2010/main" val="20211441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noProof="0" dirty="0"/>
              <a:t>The challenges to achieve this are manifold, but at least the following three key ingredients are required:</a:t>
            </a:r>
          </a:p>
          <a:p>
            <a:pPr marL="228600" indent="-228600">
              <a:buAutoNum type="arabicPeriod"/>
            </a:pPr>
            <a:r>
              <a:rPr lang="en-GB" baseline="0" noProof="0" dirty="0"/>
              <a:t>The data: of course massive amounts of data exist, but often they are not easily accessible, protected for legal, organizational, economic or political reasons, and spread out in many different systems.</a:t>
            </a:r>
          </a:p>
          <a:p>
            <a:pPr marL="228600" indent="-228600">
              <a:buAutoNum type="arabicPeriod"/>
            </a:pPr>
            <a:r>
              <a:rPr lang="en-GB" baseline="0" noProof="0" dirty="0"/>
              <a:t>The questions: searching for insights into data requires to have at least a general idea of what we are looking for, or what could be an interesting and useful insight. Without having an objective in mind it is hard to find answers.</a:t>
            </a:r>
          </a:p>
          <a:p>
            <a:pPr marL="228600" indent="-228600">
              <a:buAutoNum type="arabicPeriod"/>
            </a:pPr>
            <a:r>
              <a:rPr lang="en-GB" baseline="0" noProof="0" dirty="0"/>
              <a:t>The algorithms: Extracting interesting information out of data, requires efficient and smart algorithms. This is what we will study in the following. Once we master and understand such algorithms, the real challenges will be point 1 and 2.</a:t>
            </a:r>
          </a:p>
          <a:p>
            <a:pPr marL="228600" indent="-228600">
              <a:buAutoNum type="arabicPeriod"/>
            </a:pPr>
            <a:r>
              <a:rPr lang="en-GB" baseline="0" noProof="0" dirty="0"/>
              <a:t>Systems for handling Big Data: this is an area that has made huge progress in the recent years, in particular due to the needs of the big Internet companies. Many of the tools are now available as open source and within the cloud.</a:t>
            </a:r>
            <a:endParaRPr lang="en-GB" noProof="0" dirty="0"/>
          </a:p>
          <a:p>
            <a:endParaRPr lang="en-GB"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8</a:t>
            </a:fld>
            <a:endParaRPr lang="en-US"/>
          </a:p>
        </p:txBody>
      </p:sp>
    </p:spTree>
    <p:extLst>
      <p:ext uri="{BB962C8B-B14F-4D97-AF65-F5344CB8AC3E}">
        <p14:creationId xmlns:p14="http://schemas.microsoft.com/office/powerpoint/2010/main" val="9684331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6763"/>
            <a:ext cx="5119687" cy="3838575"/>
          </a:xfrm>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a:t>The classical example of a data mining problem is "market basket analysis". Retail stores gather information on what items are purchased by their customers. The expectation is, by finding out what products are frequently purchased together (i.e., are associated with each other), identifying</a:t>
            </a:r>
            <a:r>
              <a:rPr lang="en-US" baseline="0" dirty="0"/>
              <a:t> ways </a:t>
            </a:r>
            <a:r>
              <a:rPr lang="en-US" dirty="0"/>
              <a:t>to optimize the sales of the products by better targeting certain groups of customers  (e.g., by planning the layout of a store or planning advertisements).  A well-known example was the discovery that people who buy diapers also frequently buy beers (probably exhausted fathers of small children). Therefore nowadays one finds frequently beer close to diapers in supermarkets,</a:t>
            </a:r>
            <a:r>
              <a:rPr lang="en-US" baseline="0" dirty="0"/>
              <a:t> </a:t>
            </a:r>
            <a:r>
              <a:rPr lang="en-US" dirty="0"/>
              <a:t>and of course also chips close to beer. Similarly, amazon exploits this type of associations in order to propose to their customers books that are likely to match their interests. This type of problem was the starting point for one of the best known data mining techniques: association rule mining.</a:t>
            </a:r>
          </a:p>
          <a:p>
            <a:endParaRPr lang="fr-FR" dirty="0"/>
          </a:p>
        </p:txBody>
      </p:sp>
      <p:sp>
        <p:nvSpPr>
          <p:cNvPr id="5" name="Slide Number Placeholder 4"/>
          <p:cNvSpPr>
            <a:spLocks noGrp="1"/>
          </p:cNvSpPr>
          <p:nvPr>
            <p:ph type="sldNum" sz="quarter" idx="10"/>
          </p:nvPr>
        </p:nvSpPr>
        <p:spPr/>
        <p:txBody>
          <a:bodyPr/>
          <a:lstStyle/>
          <a:p>
            <a:fld id="{E6C47E0B-2958-48CC-BA4E-C350203CF107}" type="slidenum">
              <a:rPr lang="en-US" smtClean="0"/>
              <a:pPr/>
              <a:t>9</a:t>
            </a:fld>
            <a:endParaRPr lang="en-US"/>
          </a:p>
        </p:txBody>
      </p:sp>
    </p:spTree>
    <p:extLst>
      <p:ext uri="{BB962C8B-B14F-4D97-AF65-F5344CB8AC3E}">
        <p14:creationId xmlns:p14="http://schemas.microsoft.com/office/powerpoint/2010/main" val="3530978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original term</a:t>
            </a:r>
            <a:r>
              <a:rPr lang="en-US" baseline="0" dirty="0"/>
              <a:t> of “market basket analysis” does not imply that this problem is limited to analyzing shopping behaviors. The same techniques can and have been applied in many other contexts, including recommender systems, search systems etc.</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10</a:t>
            </a:fld>
            <a:endParaRPr lang="en-US"/>
          </a:p>
        </p:txBody>
      </p:sp>
    </p:spTree>
    <p:extLst>
      <p:ext uri="{BB962C8B-B14F-4D97-AF65-F5344CB8AC3E}">
        <p14:creationId xmlns:p14="http://schemas.microsoft.com/office/powerpoint/2010/main" val="36284380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9"/>
            <a:ext cx="7772400" cy="1470025"/>
          </a:xfrm>
        </p:spPr>
        <p:txBody>
          <a:bodyPr/>
          <a:lstStyle/>
          <a:p>
            <a:r>
              <a:rPr lang="en-US"/>
              <a:t>Click to edit Master title style</a:t>
            </a:r>
            <a:endParaRPr lang="fr-CH"/>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endParaRPr lang="fr-CH"/>
          </a:p>
        </p:txBody>
      </p:sp>
      <p:sp>
        <p:nvSpPr>
          <p:cNvPr id="4" name="Footer Placeholder 3"/>
          <p:cNvSpPr>
            <a:spLocks noGrp="1"/>
          </p:cNvSpPr>
          <p:nvPr>
            <p:ph type="ftr" sz="quarter" idx="10"/>
          </p:nvPr>
        </p:nvSpPr>
        <p:spPr/>
        <p:txBody>
          <a:bodyPr/>
          <a:lstStyle>
            <a:lvl1pPr>
              <a:defRPr/>
            </a:lvl1pPr>
          </a:lstStyle>
          <a:p>
            <a:r>
              <a:rPr lang="fr-CH"/>
              <a:t>©2021, Karl Aberer, EPFL-IC, Laboratoire de systèmes d'informations répartis </a:t>
            </a:r>
            <a:endParaRPr lang="en-GB"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CH"/>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Footer Placeholder 3"/>
          <p:cNvSpPr>
            <a:spLocks noGrp="1"/>
          </p:cNvSpPr>
          <p:nvPr>
            <p:ph type="ftr" sz="quarter" idx="10"/>
          </p:nvPr>
        </p:nvSpPr>
        <p:spPr/>
        <p:txBody>
          <a:bodyPr/>
          <a:lstStyle>
            <a:lvl1pPr>
              <a:defRPr/>
            </a:lvl1pPr>
          </a:lstStyle>
          <a:p>
            <a:r>
              <a:rPr lang="fr-CH"/>
              <a:t>©2021, Karl Aberer, EPFL-IC, Laboratoire de systèmes d'informations répartis </a:t>
            </a:r>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402388" y="304800"/>
            <a:ext cx="2082800" cy="6065838"/>
          </a:xfrm>
        </p:spPr>
        <p:txBody>
          <a:bodyPr vert="eaVert"/>
          <a:lstStyle/>
          <a:p>
            <a:r>
              <a:rPr lang="en-US"/>
              <a:t>Click to edit Master title style</a:t>
            </a:r>
            <a:endParaRPr lang="fr-CH"/>
          </a:p>
        </p:txBody>
      </p:sp>
      <p:sp>
        <p:nvSpPr>
          <p:cNvPr id="3" name="Vertical Text Placeholder 2"/>
          <p:cNvSpPr>
            <a:spLocks noGrp="1"/>
          </p:cNvSpPr>
          <p:nvPr>
            <p:ph type="body" orient="vert" idx="1"/>
          </p:nvPr>
        </p:nvSpPr>
        <p:spPr>
          <a:xfrm>
            <a:off x="152400" y="304800"/>
            <a:ext cx="6097588" cy="6065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Footer Placeholder 3"/>
          <p:cNvSpPr>
            <a:spLocks noGrp="1"/>
          </p:cNvSpPr>
          <p:nvPr>
            <p:ph type="ftr" sz="quarter" idx="10"/>
          </p:nvPr>
        </p:nvSpPr>
        <p:spPr/>
        <p:txBody>
          <a:bodyPr/>
          <a:lstStyle>
            <a:lvl1pPr>
              <a:defRPr/>
            </a:lvl1pPr>
          </a:lstStyle>
          <a:p>
            <a:r>
              <a:rPr lang="fr-CH"/>
              <a:t>©2021, Karl Aberer, EPFL-IC, Laboratoire de systèmes d'informations répartis </a:t>
            </a:r>
            <a:endParaRPr lang="en-GB"/>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52400" y="304800"/>
            <a:ext cx="8305800" cy="914400"/>
          </a:xfrm>
        </p:spPr>
        <p:txBody>
          <a:bodyPr/>
          <a:lstStyle/>
          <a:p>
            <a:r>
              <a:rPr lang="en-US"/>
              <a:t>Click to edit Master title style</a:t>
            </a:r>
            <a:endParaRPr lang="fr-CH"/>
          </a:p>
        </p:txBody>
      </p:sp>
      <p:sp>
        <p:nvSpPr>
          <p:cNvPr id="3" name="Table Placeholder 2"/>
          <p:cNvSpPr>
            <a:spLocks noGrp="1"/>
          </p:cNvSpPr>
          <p:nvPr>
            <p:ph type="tbl" idx="1"/>
          </p:nvPr>
        </p:nvSpPr>
        <p:spPr>
          <a:xfrm>
            <a:off x="179388" y="1341438"/>
            <a:ext cx="8305800" cy="5029200"/>
          </a:xfrm>
        </p:spPr>
        <p:txBody>
          <a:bodyPr/>
          <a:lstStyle/>
          <a:p>
            <a:endParaRPr lang="fr-CH"/>
          </a:p>
        </p:txBody>
      </p:sp>
      <p:sp>
        <p:nvSpPr>
          <p:cNvPr id="4" name="Footer Placeholder 3"/>
          <p:cNvSpPr>
            <a:spLocks noGrp="1"/>
          </p:cNvSpPr>
          <p:nvPr>
            <p:ph type="ftr" sz="quarter" idx="10"/>
          </p:nvPr>
        </p:nvSpPr>
        <p:spPr>
          <a:xfrm>
            <a:off x="152400" y="6477000"/>
            <a:ext cx="5867400" cy="228600"/>
          </a:xfrm>
        </p:spPr>
        <p:txBody>
          <a:bodyPr/>
          <a:lstStyle>
            <a:lvl1pPr>
              <a:defRPr/>
            </a:lvl1pPr>
          </a:lstStyle>
          <a:p>
            <a:r>
              <a:rPr lang="fr-CH"/>
              <a:t>©2021, Karl Aberer, EPFL-IC, Laboratoire de systèmes d'informations répartis </a:t>
            </a:r>
            <a:endParaRPr lang="en-GB"/>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304800"/>
            <a:ext cx="8305800" cy="914400"/>
          </a:xfrm>
        </p:spPr>
        <p:txBody>
          <a:bodyPr/>
          <a:lstStyle/>
          <a:p>
            <a:r>
              <a:rPr lang="en-US"/>
              <a:t>Click to edit Master title style</a:t>
            </a:r>
            <a:endParaRPr lang="fr-CH"/>
          </a:p>
        </p:txBody>
      </p:sp>
      <p:sp>
        <p:nvSpPr>
          <p:cNvPr id="3" name="Text Placeholder 2"/>
          <p:cNvSpPr>
            <a:spLocks noGrp="1"/>
          </p:cNvSpPr>
          <p:nvPr>
            <p:ph type="body" sz="half" idx="1"/>
          </p:nvPr>
        </p:nvSpPr>
        <p:spPr>
          <a:xfrm>
            <a:off x="179388" y="1341438"/>
            <a:ext cx="4076700" cy="5029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Content Placeholder 3"/>
          <p:cNvSpPr>
            <a:spLocks noGrp="1"/>
          </p:cNvSpPr>
          <p:nvPr>
            <p:ph sz="quarter" idx="2"/>
          </p:nvPr>
        </p:nvSpPr>
        <p:spPr>
          <a:xfrm>
            <a:off x="4408488" y="1341438"/>
            <a:ext cx="4076700" cy="2438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5" name="Content Placeholder 4"/>
          <p:cNvSpPr>
            <a:spLocks noGrp="1"/>
          </p:cNvSpPr>
          <p:nvPr>
            <p:ph sz="quarter" idx="3"/>
          </p:nvPr>
        </p:nvSpPr>
        <p:spPr>
          <a:xfrm>
            <a:off x="4408488" y="3932238"/>
            <a:ext cx="4076700" cy="2438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6" name="Footer Placeholder 5"/>
          <p:cNvSpPr>
            <a:spLocks noGrp="1"/>
          </p:cNvSpPr>
          <p:nvPr>
            <p:ph type="ftr" sz="quarter" idx="10"/>
          </p:nvPr>
        </p:nvSpPr>
        <p:spPr>
          <a:xfrm>
            <a:off x="152400" y="6477000"/>
            <a:ext cx="5867400" cy="228600"/>
          </a:xfrm>
        </p:spPr>
        <p:txBody>
          <a:bodyPr/>
          <a:lstStyle>
            <a:lvl1pPr>
              <a:defRPr/>
            </a:lvl1pPr>
          </a:lstStyle>
          <a:p>
            <a:r>
              <a:rPr lang="fr-CH"/>
              <a:t>©2021, Karl Aberer, EPFL-IC, Laboratoire de systèmes d'informations répartis </a:t>
            </a:r>
            <a:endParaRPr lang="en-GB"/>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304800"/>
            <a:ext cx="8305800" cy="914400"/>
          </a:xfrm>
        </p:spPr>
        <p:txBody>
          <a:bodyPr/>
          <a:lstStyle/>
          <a:p>
            <a:r>
              <a:rPr lang="en-US"/>
              <a:t>Click to edit Master title style</a:t>
            </a:r>
            <a:endParaRPr lang="fr-CH"/>
          </a:p>
        </p:txBody>
      </p:sp>
      <p:sp>
        <p:nvSpPr>
          <p:cNvPr id="3" name="Text Placeholder 2"/>
          <p:cNvSpPr>
            <a:spLocks noGrp="1"/>
          </p:cNvSpPr>
          <p:nvPr>
            <p:ph type="body" sz="half" idx="1"/>
          </p:nvPr>
        </p:nvSpPr>
        <p:spPr>
          <a:xfrm>
            <a:off x="179388" y="1341438"/>
            <a:ext cx="4076700" cy="5029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Content Placeholder 3"/>
          <p:cNvSpPr>
            <a:spLocks noGrp="1"/>
          </p:cNvSpPr>
          <p:nvPr>
            <p:ph sz="half" idx="2"/>
          </p:nvPr>
        </p:nvSpPr>
        <p:spPr>
          <a:xfrm>
            <a:off x="4408488" y="1341438"/>
            <a:ext cx="4076700" cy="5029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5" name="Footer Placeholder 4"/>
          <p:cNvSpPr>
            <a:spLocks noGrp="1"/>
          </p:cNvSpPr>
          <p:nvPr>
            <p:ph type="ftr" sz="quarter" idx="10"/>
          </p:nvPr>
        </p:nvSpPr>
        <p:spPr>
          <a:xfrm>
            <a:off x="152400" y="6477000"/>
            <a:ext cx="5867400" cy="228600"/>
          </a:xfrm>
        </p:spPr>
        <p:txBody>
          <a:bodyPr/>
          <a:lstStyle>
            <a:lvl1pPr>
              <a:defRPr/>
            </a:lvl1pPr>
          </a:lstStyle>
          <a:p>
            <a:r>
              <a:rPr lang="fr-CH"/>
              <a:t>©2021, Karl Aberer, EPFL-IC, Laboratoire de systèmes d'informations répartis </a:t>
            </a:r>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CH"/>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Footer Placeholder 3"/>
          <p:cNvSpPr>
            <a:spLocks noGrp="1"/>
          </p:cNvSpPr>
          <p:nvPr>
            <p:ph type="ftr" sz="quarter" idx="10"/>
          </p:nvPr>
        </p:nvSpPr>
        <p:spPr/>
        <p:txBody>
          <a:bodyPr/>
          <a:lstStyle>
            <a:lvl1pPr>
              <a:defRPr/>
            </a:lvl1pPr>
          </a:lstStyle>
          <a:p>
            <a:r>
              <a:rPr lang="fr-CH"/>
              <a:t>©2021, Karl Aberer, EPFL-IC, Laboratoire de systèmes d'informations répartis </a:t>
            </a:r>
            <a:endParaRPr lang="en-GB"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4"/>
            <a:ext cx="7772400" cy="1362075"/>
          </a:xfrm>
        </p:spPr>
        <p:txBody>
          <a:bodyPr anchor="t"/>
          <a:lstStyle>
            <a:lvl1pPr algn="l">
              <a:defRPr sz="4000" b="1" cap="all"/>
            </a:lvl1pPr>
          </a:lstStyle>
          <a:p>
            <a:r>
              <a:rPr lang="en-US"/>
              <a:t>Click to edit Master title style</a:t>
            </a:r>
            <a:endParaRPr lang="fr-CH"/>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Footer Placeholder 3"/>
          <p:cNvSpPr>
            <a:spLocks noGrp="1"/>
          </p:cNvSpPr>
          <p:nvPr>
            <p:ph type="ftr" sz="quarter" idx="10"/>
          </p:nvPr>
        </p:nvSpPr>
        <p:spPr/>
        <p:txBody>
          <a:bodyPr/>
          <a:lstStyle>
            <a:lvl1pPr>
              <a:defRPr/>
            </a:lvl1pPr>
          </a:lstStyle>
          <a:p>
            <a:r>
              <a:rPr lang="fr-CH"/>
              <a:t>©2021, Karl Aberer, EPFL-IC, Laboratoire de systèmes d'informations répartis </a:t>
            </a:r>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CH"/>
          </a:p>
        </p:txBody>
      </p:sp>
      <p:sp>
        <p:nvSpPr>
          <p:cNvPr id="3" name="Content Placeholder 2"/>
          <p:cNvSpPr>
            <a:spLocks noGrp="1"/>
          </p:cNvSpPr>
          <p:nvPr>
            <p:ph sz="half" idx="1"/>
          </p:nvPr>
        </p:nvSpPr>
        <p:spPr>
          <a:xfrm>
            <a:off x="179388" y="1341438"/>
            <a:ext cx="4076700" cy="5029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Content Placeholder 3"/>
          <p:cNvSpPr>
            <a:spLocks noGrp="1"/>
          </p:cNvSpPr>
          <p:nvPr>
            <p:ph sz="half" idx="2"/>
          </p:nvPr>
        </p:nvSpPr>
        <p:spPr>
          <a:xfrm>
            <a:off x="4408488" y="1341438"/>
            <a:ext cx="4076700" cy="5029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5" name="Footer Placeholder 4"/>
          <p:cNvSpPr>
            <a:spLocks noGrp="1"/>
          </p:cNvSpPr>
          <p:nvPr>
            <p:ph type="ftr" sz="quarter" idx="10"/>
          </p:nvPr>
        </p:nvSpPr>
        <p:spPr/>
        <p:txBody>
          <a:bodyPr/>
          <a:lstStyle>
            <a:lvl1pPr>
              <a:defRPr/>
            </a:lvl1pPr>
          </a:lstStyle>
          <a:p>
            <a:r>
              <a:rPr lang="fr-CH"/>
              <a:t>©2021, Karl Aberer, EPFL-IC, Laboratoire de systèmes d'informations répartis </a:t>
            </a:r>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endParaRPr lang="fr-CH"/>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5" name="Text Placeholder 4"/>
          <p:cNvSpPr>
            <a:spLocks noGrp="1"/>
          </p:cNvSpPr>
          <p:nvPr>
            <p:ph type="body" sz="quarter" idx="3"/>
          </p:nvPr>
        </p:nvSpPr>
        <p:spPr>
          <a:xfrm>
            <a:off x="4645027"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7"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7" name="Footer Placeholder 6"/>
          <p:cNvSpPr>
            <a:spLocks noGrp="1"/>
          </p:cNvSpPr>
          <p:nvPr>
            <p:ph type="ftr" sz="quarter" idx="10"/>
          </p:nvPr>
        </p:nvSpPr>
        <p:spPr/>
        <p:txBody>
          <a:bodyPr/>
          <a:lstStyle>
            <a:lvl1pPr>
              <a:defRPr/>
            </a:lvl1pPr>
          </a:lstStyle>
          <a:p>
            <a:r>
              <a:rPr lang="fr-CH"/>
              <a:t>©2021, Karl Aberer, EPFL-IC, Laboratoire de systèmes d'informations répartis </a:t>
            </a:r>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CH"/>
          </a:p>
        </p:txBody>
      </p:sp>
      <p:sp>
        <p:nvSpPr>
          <p:cNvPr id="3" name="Footer Placeholder 2"/>
          <p:cNvSpPr>
            <a:spLocks noGrp="1"/>
          </p:cNvSpPr>
          <p:nvPr>
            <p:ph type="ftr" sz="quarter" idx="10"/>
          </p:nvPr>
        </p:nvSpPr>
        <p:spPr/>
        <p:txBody>
          <a:bodyPr/>
          <a:lstStyle>
            <a:lvl1pPr>
              <a:defRPr/>
            </a:lvl1pPr>
          </a:lstStyle>
          <a:p>
            <a:r>
              <a:rPr lang="fr-CH"/>
              <a:t>©2021, Karl Aberer, EPFL-IC, Laboratoire de systèmes d'informations répartis </a:t>
            </a:r>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a:defRPr/>
            </a:lvl1pPr>
          </a:lstStyle>
          <a:p>
            <a:r>
              <a:rPr lang="fr-CH"/>
              <a:t>©2021, Karl Aberer, EPFL-IC, Laboratoire de systèmes d'informations répartis </a:t>
            </a:r>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fr-CH"/>
          </a:p>
        </p:txBody>
      </p:sp>
      <p:sp>
        <p:nvSpPr>
          <p:cNvPr id="3" name="Content Placeholder 2"/>
          <p:cNvSpPr>
            <a:spLocks noGrp="1"/>
          </p:cNvSpPr>
          <p:nvPr>
            <p:ph idx="1"/>
          </p:nvPr>
        </p:nvSpPr>
        <p:spPr>
          <a:xfrm>
            <a:off x="3575051" y="273054"/>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Text Placeholder 3"/>
          <p:cNvSpPr>
            <a:spLocks noGrp="1"/>
          </p:cNvSpPr>
          <p:nvPr>
            <p:ph type="body" sz="half" idx="2"/>
          </p:nvPr>
        </p:nvSpPr>
        <p:spPr>
          <a:xfrm>
            <a:off x="457200" y="1435103"/>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p:cNvSpPr>
            <a:spLocks noGrp="1"/>
          </p:cNvSpPr>
          <p:nvPr>
            <p:ph type="ftr" sz="quarter" idx="10"/>
          </p:nvPr>
        </p:nvSpPr>
        <p:spPr/>
        <p:txBody>
          <a:bodyPr/>
          <a:lstStyle>
            <a:lvl1pPr>
              <a:defRPr/>
            </a:lvl1pPr>
          </a:lstStyle>
          <a:p>
            <a:r>
              <a:rPr lang="fr-CH"/>
              <a:t>©2021, Karl Aberer, EPFL-IC, Laboratoire de systèmes d'informations répartis </a:t>
            </a:r>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fr-CH"/>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CH"/>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p:cNvSpPr>
            <a:spLocks noGrp="1"/>
          </p:cNvSpPr>
          <p:nvPr>
            <p:ph type="ftr" sz="quarter" idx="10"/>
          </p:nvPr>
        </p:nvSpPr>
        <p:spPr/>
        <p:txBody>
          <a:bodyPr/>
          <a:lstStyle>
            <a:lvl1pPr>
              <a:defRPr/>
            </a:lvl1pPr>
          </a:lstStyle>
          <a:p>
            <a:r>
              <a:rPr lang="fr-CH"/>
              <a:t>©2021, Karl Aberer, EPFL-IC, Laboratoire de systèmes d'informations répartis </a:t>
            </a:r>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bwMode="auto">
          <a:xfrm>
            <a:off x="152400" y="304800"/>
            <a:ext cx="8305800" cy="9144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endParaRPr lang="en-GB" dirty="0"/>
          </a:p>
        </p:txBody>
      </p:sp>
      <p:sp>
        <p:nvSpPr>
          <p:cNvPr id="5123" name="Rectangle 3"/>
          <p:cNvSpPr>
            <a:spLocks noGrp="1" noChangeArrowheads="1"/>
          </p:cNvSpPr>
          <p:nvPr>
            <p:ph type="body" idx="1"/>
          </p:nvPr>
        </p:nvSpPr>
        <p:spPr bwMode="auto">
          <a:xfrm>
            <a:off x="179388" y="1341438"/>
            <a:ext cx="8305800" cy="5029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5124" name="Rectangle 4"/>
          <p:cNvSpPr>
            <a:spLocks noGrp="1" noChangeArrowheads="1"/>
          </p:cNvSpPr>
          <p:nvPr>
            <p:ph type="ftr" sz="quarter" idx="3"/>
          </p:nvPr>
        </p:nvSpPr>
        <p:spPr bwMode="auto">
          <a:xfrm>
            <a:off x="152400" y="6477000"/>
            <a:ext cx="5867400" cy="2286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900">
                <a:solidFill>
                  <a:schemeClr val="tx1"/>
                </a:solidFill>
                <a:latin typeface="Verdana" charset="0"/>
              </a:defRPr>
            </a:lvl1pPr>
          </a:lstStyle>
          <a:p>
            <a:r>
              <a:rPr lang="fr-CH"/>
              <a:t>©2021, Karl Aberer, EPFL-IC, Laboratoire de systèmes d'informations répartis </a:t>
            </a:r>
            <a:endParaRPr lang="en-GB" dirty="0"/>
          </a:p>
        </p:txBody>
      </p:sp>
      <p:sp>
        <p:nvSpPr>
          <p:cNvPr id="5127" name="Rectangle 7"/>
          <p:cNvSpPr>
            <a:spLocks noChangeArrowheads="1"/>
          </p:cNvSpPr>
          <p:nvPr userDrawn="1"/>
        </p:nvSpPr>
        <p:spPr bwMode="auto">
          <a:xfrm>
            <a:off x="6554788" y="6453188"/>
            <a:ext cx="1905000" cy="228600"/>
          </a:xfrm>
          <a:prstGeom prst="rect">
            <a:avLst/>
          </a:prstGeom>
          <a:noFill/>
          <a:ln w="9525">
            <a:noFill/>
            <a:miter lim="800000"/>
            <a:headEnd/>
            <a:tailEnd/>
          </a:ln>
          <a:effectLst/>
        </p:spPr>
        <p:txBody>
          <a:bodyPr lIns="92075" tIns="46038" rIns="92075" bIns="46038"/>
          <a:lstStyle/>
          <a:p>
            <a:pPr algn="r"/>
            <a:r>
              <a:rPr lang="en-US" sz="900" dirty="0">
                <a:solidFill>
                  <a:schemeClr val="tx1"/>
                </a:solidFill>
                <a:latin typeface="Verdana" charset="0"/>
              </a:rPr>
              <a:t>Mining Social Graphs - </a:t>
            </a:r>
            <a:fld id="{FBCEA208-1882-4C4A-B71F-4FA789A04155}" type="slidenum">
              <a:rPr lang="en-US" sz="900">
                <a:solidFill>
                  <a:schemeClr val="tx1"/>
                </a:solidFill>
                <a:latin typeface="Verdana" charset="0"/>
              </a:rPr>
              <a:pPr algn="r"/>
              <a:t>‹#›</a:t>
            </a:fld>
            <a:endParaRPr lang="en-US" sz="900" dirty="0">
              <a:solidFill>
                <a:schemeClr val="tx1"/>
              </a:solidFill>
              <a:latin typeface="Verdana" charset="0"/>
            </a:endParaRPr>
          </a:p>
        </p:txBody>
      </p:sp>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Lst>
  <p:hf sldNum="0" hdr="0" dt="0"/>
  <p:txStyles>
    <p:titleStyle>
      <a:lvl1pPr algn="l" rtl="0" fontAlgn="base">
        <a:spcBef>
          <a:spcPct val="0"/>
        </a:spcBef>
        <a:spcAft>
          <a:spcPct val="0"/>
        </a:spcAft>
        <a:defRPr sz="3600" b="1">
          <a:solidFill>
            <a:schemeClr val="tx2"/>
          </a:solidFill>
          <a:latin typeface="Calibri"/>
          <a:ea typeface="+mj-ea"/>
          <a:cs typeface="Calibri"/>
        </a:defRPr>
      </a:lvl1pPr>
      <a:lvl2pPr algn="ctr" rtl="0" fontAlgn="base">
        <a:spcBef>
          <a:spcPct val="0"/>
        </a:spcBef>
        <a:spcAft>
          <a:spcPct val="0"/>
        </a:spcAft>
        <a:defRPr sz="2400">
          <a:solidFill>
            <a:schemeClr val="tx2"/>
          </a:solidFill>
          <a:latin typeface="Comic Sans MS" charset="0"/>
        </a:defRPr>
      </a:lvl2pPr>
      <a:lvl3pPr algn="ctr" rtl="0" fontAlgn="base">
        <a:spcBef>
          <a:spcPct val="0"/>
        </a:spcBef>
        <a:spcAft>
          <a:spcPct val="0"/>
        </a:spcAft>
        <a:defRPr sz="2400">
          <a:solidFill>
            <a:schemeClr val="tx2"/>
          </a:solidFill>
          <a:latin typeface="Comic Sans MS" charset="0"/>
        </a:defRPr>
      </a:lvl3pPr>
      <a:lvl4pPr algn="ctr" rtl="0" fontAlgn="base">
        <a:spcBef>
          <a:spcPct val="0"/>
        </a:spcBef>
        <a:spcAft>
          <a:spcPct val="0"/>
        </a:spcAft>
        <a:defRPr sz="2400">
          <a:solidFill>
            <a:schemeClr val="tx2"/>
          </a:solidFill>
          <a:latin typeface="Comic Sans MS" charset="0"/>
        </a:defRPr>
      </a:lvl4pPr>
      <a:lvl5pPr algn="ctr" rtl="0" fontAlgn="base">
        <a:spcBef>
          <a:spcPct val="0"/>
        </a:spcBef>
        <a:spcAft>
          <a:spcPct val="0"/>
        </a:spcAft>
        <a:defRPr sz="2400">
          <a:solidFill>
            <a:schemeClr val="tx2"/>
          </a:solidFill>
          <a:latin typeface="Comic Sans MS" charset="0"/>
        </a:defRPr>
      </a:lvl5pPr>
      <a:lvl6pPr marL="457200" algn="ctr" rtl="0" fontAlgn="base">
        <a:spcBef>
          <a:spcPct val="0"/>
        </a:spcBef>
        <a:spcAft>
          <a:spcPct val="0"/>
        </a:spcAft>
        <a:defRPr sz="2400">
          <a:solidFill>
            <a:schemeClr val="tx2"/>
          </a:solidFill>
          <a:latin typeface="Comic Sans MS" charset="0"/>
        </a:defRPr>
      </a:lvl6pPr>
      <a:lvl7pPr marL="914400" algn="ctr" rtl="0" fontAlgn="base">
        <a:spcBef>
          <a:spcPct val="0"/>
        </a:spcBef>
        <a:spcAft>
          <a:spcPct val="0"/>
        </a:spcAft>
        <a:defRPr sz="2400">
          <a:solidFill>
            <a:schemeClr val="tx2"/>
          </a:solidFill>
          <a:latin typeface="Comic Sans MS" charset="0"/>
        </a:defRPr>
      </a:lvl7pPr>
      <a:lvl8pPr marL="1371600" algn="ctr" rtl="0" fontAlgn="base">
        <a:spcBef>
          <a:spcPct val="0"/>
        </a:spcBef>
        <a:spcAft>
          <a:spcPct val="0"/>
        </a:spcAft>
        <a:defRPr sz="2400">
          <a:solidFill>
            <a:schemeClr val="tx2"/>
          </a:solidFill>
          <a:latin typeface="Comic Sans MS" charset="0"/>
        </a:defRPr>
      </a:lvl8pPr>
      <a:lvl9pPr marL="1828800" algn="ctr" rtl="0" fontAlgn="base">
        <a:spcBef>
          <a:spcPct val="0"/>
        </a:spcBef>
        <a:spcAft>
          <a:spcPct val="0"/>
        </a:spcAft>
        <a:defRPr sz="2400">
          <a:solidFill>
            <a:schemeClr val="tx2"/>
          </a:solidFill>
          <a:latin typeface="Comic Sans MS" charset="0"/>
        </a:defRPr>
      </a:lvl9pPr>
    </p:titleStyle>
    <p:bodyStyle>
      <a:lvl1pPr marL="0" indent="0" algn="l" rtl="0" fontAlgn="base">
        <a:spcBef>
          <a:spcPct val="20000"/>
        </a:spcBef>
        <a:spcAft>
          <a:spcPct val="0"/>
        </a:spcAft>
        <a:buNone/>
        <a:defRPr sz="3200">
          <a:solidFill>
            <a:schemeClr val="tx1"/>
          </a:solidFill>
          <a:latin typeface="Calibri"/>
          <a:ea typeface="+mn-ea"/>
          <a:cs typeface="Calibri"/>
        </a:defRPr>
      </a:lvl1pPr>
      <a:lvl2pPr marL="742950" indent="-285750" algn="l" rtl="0" fontAlgn="base">
        <a:spcBef>
          <a:spcPct val="20000"/>
        </a:spcBef>
        <a:spcAft>
          <a:spcPct val="0"/>
        </a:spcAft>
        <a:buChar char="–"/>
        <a:defRPr sz="2800">
          <a:solidFill>
            <a:schemeClr val="tx1"/>
          </a:solidFill>
          <a:latin typeface="Calibri"/>
          <a:cs typeface="Calibri"/>
        </a:defRPr>
      </a:lvl2pPr>
      <a:lvl3pPr marL="1143000" indent="-228600" algn="l" rtl="0" fontAlgn="base">
        <a:spcBef>
          <a:spcPct val="20000"/>
        </a:spcBef>
        <a:spcAft>
          <a:spcPct val="0"/>
        </a:spcAft>
        <a:buChar char="•"/>
        <a:defRPr sz="2400">
          <a:solidFill>
            <a:schemeClr val="tx1"/>
          </a:solidFill>
          <a:latin typeface="Calibri"/>
          <a:cs typeface="Calibri"/>
        </a:defRPr>
      </a:lvl3pPr>
      <a:lvl4pPr marL="1600200" indent="-228600" algn="l" rtl="0" fontAlgn="base">
        <a:spcBef>
          <a:spcPct val="20000"/>
        </a:spcBef>
        <a:spcAft>
          <a:spcPct val="0"/>
        </a:spcAft>
        <a:buChar char="–"/>
        <a:defRPr sz="2000">
          <a:solidFill>
            <a:schemeClr val="tx1"/>
          </a:solidFill>
          <a:latin typeface="Calibri"/>
          <a:cs typeface="Calibri"/>
        </a:defRPr>
      </a:lvl4pPr>
      <a:lvl5pPr marL="2057400" indent="-228600" algn="l" rtl="0" fontAlgn="base">
        <a:spcBef>
          <a:spcPct val="20000"/>
        </a:spcBef>
        <a:spcAft>
          <a:spcPct val="0"/>
        </a:spcAft>
        <a:buChar char="»"/>
        <a:defRPr sz="2000">
          <a:solidFill>
            <a:schemeClr val="tx1"/>
          </a:solidFill>
          <a:latin typeface="Calibri"/>
          <a:cs typeface="Calibri"/>
        </a:defRPr>
      </a:lvl5pPr>
      <a:lvl6pPr marL="2514600" indent="-228600" algn="l" rtl="0" fontAlgn="base">
        <a:spcBef>
          <a:spcPct val="20000"/>
        </a:spcBef>
        <a:spcAft>
          <a:spcPct val="0"/>
        </a:spcAft>
        <a:buChar char="»"/>
        <a:defRPr sz="1200">
          <a:solidFill>
            <a:schemeClr val="tx1"/>
          </a:solidFill>
          <a:latin typeface="+mn-lt"/>
        </a:defRPr>
      </a:lvl6pPr>
      <a:lvl7pPr marL="2971800" indent="-228600" algn="l" rtl="0" fontAlgn="base">
        <a:spcBef>
          <a:spcPct val="20000"/>
        </a:spcBef>
        <a:spcAft>
          <a:spcPct val="0"/>
        </a:spcAft>
        <a:buChar char="»"/>
        <a:defRPr sz="1200">
          <a:solidFill>
            <a:schemeClr val="tx1"/>
          </a:solidFill>
          <a:latin typeface="+mn-lt"/>
        </a:defRPr>
      </a:lvl7pPr>
      <a:lvl8pPr marL="3429000" indent="-228600" algn="l" rtl="0" fontAlgn="base">
        <a:spcBef>
          <a:spcPct val="20000"/>
        </a:spcBef>
        <a:spcAft>
          <a:spcPct val="0"/>
        </a:spcAft>
        <a:buChar char="»"/>
        <a:defRPr sz="1200">
          <a:solidFill>
            <a:schemeClr val="tx1"/>
          </a:solidFill>
          <a:latin typeface="+mn-lt"/>
        </a:defRPr>
      </a:lvl8pPr>
      <a:lvl9pPr marL="3886200" indent="-228600" algn="l" rtl="0" fontAlgn="base">
        <a:spcBef>
          <a:spcPct val="20000"/>
        </a:spcBef>
        <a:spcAft>
          <a:spcPct val="0"/>
        </a:spcAft>
        <a:buChar char="»"/>
        <a:defRPr sz="1200">
          <a:solidFill>
            <a:schemeClr val="tx1"/>
          </a:solidFill>
          <a:latin typeface="+mn-lt"/>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7.png"/><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xml"/><Relationship Id="rId1" Type="http://schemas.openxmlformats.org/officeDocument/2006/relationships/tags" Target="../tags/tag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hyperlink" Target="https://sempi.tech/climate_app/social-clustering/ba355fb0-dafc-11e5-a726-42010af0793b/"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5.xml"/><Relationship Id="rId1" Type="http://schemas.openxmlformats.org/officeDocument/2006/relationships/tags" Target="../tags/tag4.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20.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7.xml"/><Relationship Id="rId1" Type="http://schemas.openxmlformats.org/officeDocument/2006/relationships/tags" Target="../tags/tag6.xml"/></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9.xml"/><Relationship Id="rId1" Type="http://schemas.openxmlformats.org/officeDocument/2006/relationships/tags" Target="../tags/tag8.xml"/></Relationships>
</file>

<file path=ppt/slides/_rels/slide3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8.xml"/><Relationship Id="rId1" Type="http://schemas.openxmlformats.org/officeDocument/2006/relationships/slideLayout" Target="../slideLayouts/slideLayout6.xml"/><Relationship Id="rId4" Type="http://schemas.openxmlformats.org/officeDocument/2006/relationships/image" Target="../media/image480.png"/></Relationships>
</file>

<file path=ppt/slides/_rels/slide4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4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0.xml"/><Relationship Id="rId1" Type="http://schemas.openxmlformats.org/officeDocument/2006/relationships/slideLayout" Target="../slideLayouts/slideLayout6.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4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customXml" Target="../ink/ink1.xml"/><Relationship Id="rId7" Type="http://schemas.openxmlformats.org/officeDocument/2006/relationships/image" Target="../media/image38.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NULL"/></Relationships>
</file>

<file path=ppt/slides/_rels/slide4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3.xml"/><Relationship Id="rId1" Type="http://schemas.openxmlformats.org/officeDocument/2006/relationships/slideLayout" Target="../slideLayouts/slideLayout4.xml"/><Relationship Id="rId4" Type="http://schemas.openxmlformats.org/officeDocument/2006/relationships/image" Target="../media/image40.png"/></Relationships>
</file>

<file path=ppt/slides/_rels/slide4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590.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5.xml"/><Relationship Id="rId1" Type="http://schemas.openxmlformats.org/officeDocument/2006/relationships/slideLayout" Target="../slideLayouts/slideLayout2.xml"/><Relationship Id="rId5" Type="http://schemas.openxmlformats.org/officeDocument/2006/relationships/image" Target="../media/image68.png"/><Relationship Id="rId4" Type="http://schemas.openxmlformats.org/officeDocument/2006/relationships/image" Target="../media/image67.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slideLayout" Target="../slideLayouts/slideLayout2.xml"/><Relationship Id="rId1" Type="http://schemas.openxmlformats.org/officeDocument/2006/relationships/tags" Target="../tags/tag10.xml"/></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2.xml"/><Relationship Id="rId1" Type="http://schemas.openxmlformats.org/officeDocument/2006/relationships/tags" Target="../tags/tag11.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hyperlink" Target="http://barabasilab.neu.edu/courses/phys5116/" TargetMode="External"/><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 Id="rId9"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D7702-1A59-C640-BFCA-9F22F3CBBEFF}"/>
              </a:ext>
            </a:extLst>
          </p:cNvPr>
          <p:cNvSpPr>
            <a:spLocks noGrp="1"/>
          </p:cNvSpPr>
          <p:nvPr>
            <p:ph type="title"/>
          </p:nvPr>
        </p:nvSpPr>
        <p:spPr/>
        <p:txBody>
          <a:bodyPr/>
          <a:lstStyle/>
          <a:p>
            <a:r>
              <a:rPr lang="en-US" dirty="0"/>
              <a:t>Overview of the Lecture</a:t>
            </a:r>
          </a:p>
        </p:txBody>
      </p:sp>
      <p:sp>
        <p:nvSpPr>
          <p:cNvPr id="3" name="Content Placeholder 2">
            <a:extLst>
              <a:ext uri="{FF2B5EF4-FFF2-40B4-BE49-F238E27FC236}">
                <a16:creationId xmlns:a16="http://schemas.microsoft.com/office/drawing/2014/main" id="{B98A025E-1E55-CA4F-8CD5-25C2644FDC33}"/>
              </a:ext>
            </a:extLst>
          </p:cNvPr>
          <p:cNvSpPr>
            <a:spLocks noGrp="1"/>
          </p:cNvSpPr>
          <p:nvPr>
            <p:ph idx="1"/>
          </p:nvPr>
        </p:nvSpPr>
        <p:spPr/>
        <p:txBody>
          <a:bodyPr/>
          <a:lstStyle/>
          <a:p>
            <a:r>
              <a:rPr lang="en-US" sz="2463" dirty="0"/>
              <a:t>Part 1: Information retrieval</a:t>
            </a:r>
          </a:p>
          <a:p>
            <a:pPr marL="439884" indent="-439884">
              <a:buFont typeface="Arial" panose="020B0604020202020204" pitchFamily="34" charset="0"/>
              <a:buChar char="•"/>
            </a:pPr>
            <a:r>
              <a:rPr lang="en-US" sz="2463" dirty="0"/>
              <a:t>Natural language as mechanism to share information</a:t>
            </a:r>
          </a:p>
          <a:p>
            <a:r>
              <a:rPr lang="en-US" sz="2463" dirty="0"/>
              <a:t>Part 2: Mining unstructured data</a:t>
            </a:r>
          </a:p>
          <a:p>
            <a:pPr marL="439884" indent="-439884">
              <a:buFont typeface="Arial" panose="020B0604020202020204" pitchFamily="34" charset="0"/>
              <a:buChar char="•"/>
            </a:pPr>
            <a:r>
              <a:rPr lang="en-US" sz="2463" dirty="0"/>
              <a:t>Inferring structure from data aggregated from distributed sources</a:t>
            </a:r>
          </a:p>
          <a:p>
            <a:pPr marL="439884" indent="-439884">
              <a:buFont typeface="Arial" panose="020B0604020202020204" pitchFamily="34" charset="0"/>
              <a:buChar char="•"/>
            </a:pPr>
            <a:r>
              <a:rPr lang="en-US" sz="2463" dirty="0"/>
              <a:t>Social graph mining (clustering), Document classification, Recommender systems (prediction), Association rule mining</a:t>
            </a:r>
          </a:p>
          <a:p>
            <a:r>
              <a:rPr lang="en-US" sz="2463" dirty="0"/>
              <a:t>Part 3: Knowledge graphs</a:t>
            </a:r>
          </a:p>
          <a:p>
            <a:pPr marL="351907" indent="-351907">
              <a:buFont typeface="Arial" panose="020B0604020202020204" pitchFamily="34" charset="0"/>
              <a:buChar char="•"/>
            </a:pPr>
            <a:r>
              <a:rPr lang="en-US" sz="2463" dirty="0"/>
              <a:t>Creating and using shared formal models</a:t>
            </a:r>
          </a:p>
        </p:txBody>
      </p:sp>
      <p:sp>
        <p:nvSpPr>
          <p:cNvPr id="4" name="Footer Placeholder 3">
            <a:extLst>
              <a:ext uri="{FF2B5EF4-FFF2-40B4-BE49-F238E27FC236}">
                <a16:creationId xmlns:a16="http://schemas.microsoft.com/office/drawing/2014/main" id="{C5904BDA-F0E9-B046-8AA4-3210764137A5}"/>
              </a:ext>
            </a:extLst>
          </p:cNvPr>
          <p:cNvSpPr>
            <a:spLocks noGrp="1"/>
          </p:cNvSpPr>
          <p:nvPr>
            <p:ph type="ftr" sz="quarter" idx="10"/>
          </p:nvPr>
        </p:nvSpPr>
        <p:spPr/>
        <p:txBody>
          <a:bodyPr/>
          <a:lstStyle/>
          <a:p>
            <a:r>
              <a:rPr lang="fr-CH"/>
              <a:t>©2021, Karl Aberer, EPFL-IC, Laboratoire de systèmes d'informations répartis </a:t>
            </a:r>
            <a:endParaRPr lang="en-GB" dirty="0"/>
          </a:p>
        </p:txBody>
      </p:sp>
    </p:spTree>
    <p:extLst>
      <p:ext uri="{BB962C8B-B14F-4D97-AF65-F5344CB8AC3E}">
        <p14:creationId xmlns:p14="http://schemas.microsoft.com/office/powerpoint/2010/main" val="21597092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Other Examples</a:t>
            </a:r>
          </a:p>
        </p:txBody>
      </p:sp>
      <p:sp>
        <p:nvSpPr>
          <p:cNvPr id="3" name="Content Placeholder 2"/>
          <p:cNvSpPr>
            <a:spLocks noGrp="1"/>
          </p:cNvSpPr>
          <p:nvPr>
            <p:ph idx="1"/>
          </p:nvPr>
        </p:nvSpPr>
        <p:spPr/>
        <p:txBody>
          <a:bodyPr/>
          <a:lstStyle/>
          <a:p>
            <a:r>
              <a:rPr lang="en-US" dirty="0"/>
              <a:t>Amazon</a:t>
            </a:r>
          </a:p>
          <a:p>
            <a:endParaRPr lang="en-US" dirty="0"/>
          </a:p>
          <a:p>
            <a:endParaRPr lang="en-US" dirty="0"/>
          </a:p>
          <a:p>
            <a:endParaRPr lang="en-US" dirty="0"/>
          </a:p>
          <a:p>
            <a:endParaRPr lang="en-US" dirty="0"/>
          </a:p>
          <a:p>
            <a:r>
              <a:rPr lang="en-US" dirty="0"/>
              <a:t>Analysis of Query Logs (Query Expansion)</a:t>
            </a:r>
          </a:p>
          <a:p>
            <a:pPr lvl="1"/>
            <a:r>
              <a:rPr lang="en-US" dirty="0"/>
              <a:t>Users that search for “Obama President” often also search for “Obama President Elections”</a:t>
            </a:r>
          </a:p>
        </p:txBody>
      </p:sp>
      <p:sp>
        <p:nvSpPr>
          <p:cNvPr id="4" name="Footer Placeholder 3"/>
          <p:cNvSpPr>
            <a:spLocks noGrp="1"/>
          </p:cNvSpPr>
          <p:nvPr>
            <p:ph type="ftr" sz="quarter" idx="10"/>
          </p:nvPr>
        </p:nvSpPr>
        <p:spPr/>
        <p:txBody>
          <a:bodyPr/>
          <a:lstStyle/>
          <a:p>
            <a:r>
              <a:rPr lang="fr-CH"/>
              <a:t>©2021, Karl Aberer, EPFL-IC, Laboratoire de systèmes d'informations répartis </a:t>
            </a:r>
            <a:endParaRPr lang="en-GB" dirty="0"/>
          </a:p>
        </p:txBody>
      </p:sp>
      <p:pic>
        <p:nvPicPr>
          <p:cNvPr id="5" name="Picture 4"/>
          <p:cNvPicPr>
            <a:picLocks noChangeAspect="1"/>
          </p:cNvPicPr>
          <p:nvPr/>
        </p:nvPicPr>
        <p:blipFill>
          <a:blip r:embed="rId3"/>
          <a:stretch>
            <a:fillRect/>
          </a:stretch>
        </p:blipFill>
        <p:spPr>
          <a:xfrm>
            <a:off x="683568" y="2253066"/>
            <a:ext cx="7992888" cy="1595033"/>
          </a:xfrm>
          <a:prstGeom prst="rect">
            <a:avLst/>
          </a:prstGeom>
        </p:spPr>
      </p:pic>
    </p:spTree>
    <p:extLst>
      <p:ext uri="{BB962C8B-B14F-4D97-AF65-F5344CB8AC3E}">
        <p14:creationId xmlns:p14="http://schemas.microsoft.com/office/powerpoint/2010/main" val="25699386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Classes of Data Mining Problems</a:t>
            </a:r>
          </a:p>
        </p:txBody>
      </p:sp>
      <p:sp>
        <p:nvSpPr>
          <p:cNvPr id="3" name="Content Placeholder 2"/>
          <p:cNvSpPr>
            <a:spLocks noGrp="1"/>
          </p:cNvSpPr>
          <p:nvPr>
            <p:ph idx="1"/>
          </p:nvPr>
        </p:nvSpPr>
        <p:spPr/>
        <p:txBody>
          <a:bodyPr/>
          <a:lstStyle/>
          <a:p>
            <a:r>
              <a:rPr lang="en-GB" dirty="0"/>
              <a:t>Local properties</a:t>
            </a:r>
          </a:p>
          <a:p>
            <a:pPr marL="457200" indent="-457200">
              <a:buFont typeface="Lucida Grande"/>
              <a:buChar char="-"/>
            </a:pPr>
            <a:r>
              <a:rPr lang="en-GB" dirty="0"/>
              <a:t>Patterns that apply to part of the data</a:t>
            </a:r>
          </a:p>
          <a:p>
            <a:pPr marL="1200150" lvl="1" indent="-457200">
              <a:buFont typeface="Lucida Grande"/>
              <a:buChar char="-"/>
            </a:pPr>
            <a:r>
              <a:rPr lang="en-GB" dirty="0"/>
              <a:t>e.g., buy diapers </a:t>
            </a:r>
            <a:r>
              <a:rPr lang="en-GB" dirty="0">
                <a:latin typeface="Wingdings"/>
                <a:ea typeface="Wingdings"/>
                <a:cs typeface="Wingdings"/>
                <a:sym typeface="Wingdings"/>
              </a:rPr>
              <a:t></a:t>
            </a:r>
            <a:r>
              <a:rPr lang="en-GB" dirty="0">
                <a:ea typeface="Wingdings"/>
                <a:sym typeface="Wingdings"/>
              </a:rPr>
              <a:t> </a:t>
            </a:r>
            <a:r>
              <a:rPr lang="en-GB" dirty="0"/>
              <a:t>buy beers</a:t>
            </a:r>
          </a:p>
          <a:p>
            <a:r>
              <a:rPr lang="en-GB" dirty="0"/>
              <a:t>Global model</a:t>
            </a:r>
          </a:p>
          <a:p>
            <a:pPr marL="457200" indent="-457200">
              <a:buFont typeface="Lucida Grande"/>
              <a:buChar char="-"/>
            </a:pPr>
            <a:r>
              <a:rPr lang="en-GB" dirty="0"/>
              <a:t>Descriptive </a:t>
            </a:r>
            <a:r>
              <a:rPr lang="en-GB" b="1" dirty="0"/>
              <a:t>structure</a:t>
            </a:r>
            <a:r>
              <a:rPr lang="en-GB" dirty="0"/>
              <a:t> of the data</a:t>
            </a:r>
          </a:p>
          <a:p>
            <a:pPr marL="1200150" lvl="1" indent="-457200">
              <a:buFont typeface="Lucida Grande"/>
              <a:buChar char="-"/>
            </a:pPr>
            <a:r>
              <a:rPr lang="en-GB" dirty="0"/>
              <a:t>e.g., 3 types of customer behaviour</a:t>
            </a:r>
          </a:p>
          <a:p>
            <a:pPr marL="457200" indent="-457200">
              <a:buFont typeface="Lucida Grande"/>
              <a:buChar char="-"/>
            </a:pPr>
            <a:r>
              <a:rPr lang="en-GB" dirty="0"/>
              <a:t>Predictive </a:t>
            </a:r>
            <a:r>
              <a:rPr lang="en-GB" b="1" dirty="0"/>
              <a:t>function</a:t>
            </a:r>
            <a:r>
              <a:rPr lang="en-GB" dirty="0"/>
              <a:t> of the data</a:t>
            </a:r>
          </a:p>
          <a:p>
            <a:pPr marL="1200150" lvl="1" indent="-457200">
              <a:buFont typeface="Lucida Grande"/>
              <a:buChar char="-"/>
            </a:pPr>
            <a:r>
              <a:rPr lang="en-GB" dirty="0"/>
              <a:t>e.g., </a:t>
            </a:r>
            <a:r>
              <a:rPr lang="en-GB" dirty="0" err="1"/>
              <a:t>dist</a:t>
            </a:r>
            <a:r>
              <a:rPr lang="en-GB" dirty="0"/>
              <a:t>(beer, diapers)=1 </a:t>
            </a:r>
            <a:r>
              <a:rPr lang="en-GB" dirty="0">
                <a:latin typeface="Wingdings"/>
                <a:ea typeface="Wingdings"/>
                <a:cs typeface="Wingdings"/>
                <a:sym typeface="Wingdings"/>
              </a:rPr>
              <a:t></a:t>
            </a:r>
            <a:r>
              <a:rPr lang="en-GB" dirty="0"/>
              <a:t> +10% beer sales </a:t>
            </a:r>
          </a:p>
          <a:p>
            <a:pPr marL="457200" indent="-457200">
              <a:buFont typeface="Lucida Grande"/>
              <a:buChar char="-"/>
            </a:pPr>
            <a:endParaRPr lang="en-GB" dirty="0"/>
          </a:p>
        </p:txBody>
      </p:sp>
      <p:sp>
        <p:nvSpPr>
          <p:cNvPr id="4" name="Footer Placeholder 3"/>
          <p:cNvSpPr>
            <a:spLocks noGrp="1"/>
          </p:cNvSpPr>
          <p:nvPr>
            <p:ph type="ftr" sz="quarter" idx="10"/>
          </p:nvPr>
        </p:nvSpPr>
        <p:spPr/>
        <p:txBody>
          <a:bodyPr/>
          <a:lstStyle/>
          <a:p>
            <a:r>
              <a:rPr lang="fr-CH"/>
              <a:t>©2021, Karl Aberer, EPFL-IC, Laboratoire de systèmes d'informations répartis </a:t>
            </a:r>
            <a:endParaRPr lang="en-GB" dirty="0"/>
          </a:p>
        </p:txBody>
      </p:sp>
    </p:spTree>
    <p:extLst>
      <p:ext uri="{BB962C8B-B14F-4D97-AF65-F5344CB8AC3E}">
        <p14:creationId xmlns:p14="http://schemas.microsoft.com/office/powerpoint/2010/main" val="819240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Data Mining Overview</a:t>
            </a:r>
          </a:p>
        </p:txBody>
      </p:sp>
      <p:sp>
        <p:nvSpPr>
          <p:cNvPr id="4" name="Footer Placeholder 3"/>
          <p:cNvSpPr>
            <a:spLocks noGrp="1"/>
          </p:cNvSpPr>
          <p:nvPr>
            <p:ph type="ftr" sz="quarter" idx="10"/>
          </p:nvPr>
        </p:nvSpPr>
        <p:spPr/>
        <p:txBody>
          <a:bodyPr/>
          <a:lstStyle/>
          <a:p>
            <a:r>
              <a:rPr lang="fr-CH"/>
              <a:t>©2021, Karl Aberer, EPFL-IC, Laboratoire de systèmes d'informations répartis </a:t>
            </a:r>
            <a:endParaRPr lang="en-GB" dirty="0"/>
          </a:p>
        </p:txBody>
      </p:sp>
      <p:graphicFrame>
        <p:nvGraphicFramePr>
          <p:cNvPr id="7" name="Table 6"/>
          <p:cNvGraphicFramePr>
            <a:graphicFrameLocks noGrp="1"/>
          </p:cNvGraphicFramePr>
          <p:nvPr>
            <p:extLst/>
          </p:nvPr>
        </p:nvGraphicFramePr>
        <p:xfrm>
          <a:off x="251522" y="2420888"/>
          <a:ext cx="8712968" cy="2362200"/>
        </p:xfrm>
        <a:graphic>
          <a:graphicData uri="http://schemas.openxmlformats.org/drawingml/2006/table">
            <a:tbl>
              <a:tblPr firstRow="1" bandRow="1">
                <a:tableStyleId>{3C2FFA5D-87B4-456A-9821-1D502468CF0F}</a:tableStyleId>
              </a:tblPr>
              <a:tblGrid>
                <a:gridCol w="2178242">
                  <a:extLst>
                    <a:ext uri="{9D8B030D-6E8A-4147-A177-3AD203B41FA5}">
                      <a16:colId xmlns:a16="http://schemas.microsoft.com/office/drawing/2014/main" val="20000"/>
                    </a:ext>
                  </a:extLst>
                </a:gridCol>
                <a:gridCol w="2178242">
                  <a:extLst>
                    <a:ext uri="{9D8B030D-6E8A-4147-A177-3AD203B41FA5}">
                      <a16:colId xmlns:a16="http://schemas.microsoft.com/office/drawing/2014/main" val="20001"/>
                    </a:ext>
                  </a:extLst>
                </a:gridCol>
                <a:gridCol w="2178242">
                  <a:extLst>
                    <a:ext uri="{9D8B030D-6E8A-4147-A177-3AD203B41FA5}">
                      <a16:colId xmlns:a16="http://schemas.microsoft.com/office/drawing/2014/main" val="20002"/>
                    </a:ext>
                  </a:extLst>
                </a:gridCol>
                <a:gridCol w="2178242">
                  <a:extLst>
                    <a:ext uri="{9D8B030D-6E8A-4147-A177-3AD203B41FA5}">
                      <a16:colId xmlns:a16="http://schemas.microsoft.com/office/drawing/2014/main" val="20003"/>
                    </a:ext>
                  </a:extLst>
                </a:gridCol>
              </a:tblGrid>
              <a:tr h="370840">
                <a:tc gridSpan="2">
                  <a:txBody>
                    <a:bodyPr/>
                    <a:lstStyle/>
                    <a:p>
                      <a:pPr algn="ctr"/>
                      <a:r>
                        <a:rPr lang="en-GB" sz="2400" dirty="0">
                          <a:solidFill>
                            <a:schemeClr val="tx1"/>
                          </a:solidFill>
                          <a:latin typeface="Calibri"/>
                          <a:cs typeface="Calibri"/>
                        </a:rPr>
                        <a:t>Local properties</a:t>
                      </a:r>
                      <a:endParaRPr lang="en-GB" sz="2400" b="1" dirty="0">
                        <a:solidFill>
                          <a:schemeClr val="tx1"/>
                        </a:solidFill>
                        <a:latin typeface="Calibri"/>
                        <a:cs typeface="Calibri"/>
                      </a:endParaRPr>
                    </a:p>
                  </a:txBody>
                  <a:tcPr/>
                </a:tc>
                <a:tc hMerge="1">
                  <a:txBody>
                    <a:bodyPr/>
                    <a:lstStyle/>
                    <a:p>
                      <a:endParaRPr lang="en-GB"/>
                    </a:p>
                  </a:txBody>
                  <a:tcPr/>
                </a:tc>
                <a:tc gridSpan="2">
                  <a:txBody>
                    <a:bodyPr/>
                    <a:lstStyle/>
                    <a:p>
                      <a:pPr algn="ctr"/>
                      <a:r>
                        <a:rPr lang="en-GB" sz="2400" dirty="0">
                          <a:solidFill>
                            <a:schemeClr val="tx1"/>
                          </a:solidFill>
                          <a:latin typeface="Calibri"/>
                          <a:cs typeface="Calibri"/>
                        </a:rPr>
                        <a:t>Global model</a:t>
                      </a:r>
                      <a:endParaRPr lang="en-GB" sz="2400" b="1" dirty="0">
                        <a:solidFill>
                          <a:schemeClr val="tx1"/>
                        </a:solidFill>
                        <a:latin typeface="Calibri"/>
                        <a:cs typeface="Calibri"/>
                      </a:endParaRPr>
                    </a:p>
                  </a:txBody>
                  <a:tcPr/>
                </a:tc>
                <a:tc hMerge="1">
                  <a:txBody>
                    <a:bodyPr/>
                    <a:lstStyle/>
                    <a:p>
                      <a:endParaRPr lang="en-GB"/>
                    </a:p>
                  </a:txBody>
                  <a:tcPr/>
                </a:tc>
                <a:extLst>
                  <a:ext uri="{0D108BD9-81ED-4DB2-BD59-A6C34878D82A}">
                    <a16:rowId xmlns:a16="http://schemas.microsoft.com/office/drawing/2014/main" val="10000"/>
                  </a:ext>
                </a:extLst>
              </a:tr>
              <a:tr h="370840">
                <a:tc gridSpan="2">
                  <a:txBody>
                    <a:bodyPr/>
                    <a:lstStyle/>
                    <a:p>
                      <a:pPr algn="ctr"/>
                      <a:r>
                        <a:rPr lang="en-GB" sz="2000" b="1" dirty="0">
                          <a:latin typeface="Calibri"/>
                          <a:cs typeface="Calibri"/>
                        </a:rPr>
                        <a:t>Patterns</a:t>
                      </a:r>
                    </a:p>
                  </a:txBody>
                  <a:tcPr/>
                </a:tc>
                <a:tc hMerge="1">
                  <a:txBody>
                    <a:bodyPr/>
                    <a:lstStyle/>
                    <a:p>
                      <a:endParaRPr lang="en-GB"/>
                    </a:p>
                  </a:txBody>
                  <a:tcPr/>
                </a:tc>
                <a:tc>
                  <a:txBody>
                    <a:bodyPr/>
                    <a:lstStyle/>
                    <a:p>
                      <a:pPr algn="ctr"/>
                      <a:r>
                        <a:rPr lang="en-GB" sz="2000" b="1" dirty="0">
                          <a:latin typeface="Calibri"/>
                          <a:cs typeface="Calibri"/>
                        </a:rPr>
                        <a:t>Descriptive model</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2000" b="1" dirty="0">
                          <a:latin typeface="Calibri"/>
                          <a:cs typeface="Calibri"/>
                        </a:rPr>
                        <a:t>Predictive model</a:t>
                      </a:r>
                      <a:endParaRPr lang="en-GB" sz="2000" b="1" i="0" dirty="0">
                        <a:latin typeface="Calibri"/>
                        <a:cs typeface="Calibri"/>
                      </a:endParaRPr>
                    </a:p>
                  </a:txBody>
                  <a:tcPr/>
                </a:tc>
                <a:extLst>
                  <a:ext uri="{0D108BD9-81ED-4DB2-BD59-A6C34878D82A}">
                    <a16:rowId xmlns:a16="http://schemas.microsoft.com/office/drawing/2014/main" val="10001"/>
                  </a:ext>
                </a:extLst>
              </a:tr>
              <a:tr h="370840">
                <a:tc>
                  <a:txBody>
                    <a:bodyPr/>
                    <a:lstStyle/>
                    <a:p>
                      <a:r>
                        <a:rPr lang="en-GB" dirty="0">
                          <a:latin typeface="Calibri"/>
                          <a:cs typeface="Calibri"/>
                        </a:rPr>
                        <a:t>Association rules</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800" kern="1200" dirty="0">
                          <a:solidFill>
                            <a:schemeClr val="dk1"/>
                          </a:solidFill>
                          <a:latin typeface="Calibri"/>
                          <a:ea typeface="+mn-ea"/>
                          <a:cs typeface="Calibri"/>
                        </a:rPr>
                        <a:t>Pattern</a:t>
                      </a:r>
                      <a:r>
                        <a:rPr lang="en-GB" dirty="0">
                          <a:latin typeface="Calibri"/>
                          <a:cs typeface="Calibri"/>
                        </a:rPr>
                        <a:t> mining</a:t>
                      </a:r>
                    </a:p>
                  </a:txBody>
                  <a:tcPr/>
                </a:tc>
                <a:tc>
                  <a:txBody>
                    <a:bodyPr/>
                    <a:lstStyle/>
                    <a:p>
                      <a:r>
                        <a:rPr lang="en-GB" dirty="0">
                          <a:latin typeface="Calibri"/>
                          <a:cs typeface="Calibri"/>
                        </a:rPr>
                        <a:t>Clustering</a:t>
                      </a:r>
                    </a:p>
                  </a:txBody>
                  <a:tcPr/>
                </a:tc>
                <a:tc>
                  <a:txBody>
                    <a:bodyPr/>
                    <a:lstStyle/>
                    <a:p>
                      <a:r>
                        <a:rPr lang="en-GB" dirty="0">
                          <a:latin typeface="Calibri"/>
                          <a:cs typeface="Calibri"/>
                        </a:rPr>
                        <a:t>Classification</a:t>
                      </a:r>
                    </a:p>
                  </a:txBody>
                  <a:tcPr/>
                </a:tc>
                <a:extLst>
                  <a:ext uri="{0D108BD9-81ED-4DB2-BD59-A6C34878D82A}">
                    <a16:rowId xmlns:a16="http://schemas.microsoft.com/office/drawing/2014/main" val="10002"/>
                  </a:ext>
                </a:extLst>
              </a:tr>
              <a:tr h="370840">
                <a:tc gridSpan="2">
                  <a:txBody>
                    <a:bodyPr/>
                    <a:lstStyle/>
                    <a:p>
                      <a:endParaRPr lang="en-GB">
                        <a:latin typeface="Calibri"/>
                        <a:cs typeface="Calibri"/>
                      </a:endParaRPr>
                    </a:p>
                  </a:txBody>
                  <a:tcPr/>
                </a:tc>
                <a:tc hMerge="1">
                  <a:txBody>
                    <a:bodyPr/>
                    <a:lstStyle/>
                    <a:p>
                      <a:endParaRPr lang="en-GB"/>
                    </a:p>
                  </a:txBody>
                  <a:tcPr/>
                </a:tc>
                <a:tc>
                  <a:txBody>
                    <a:bodyPr/>
                    <a:lstStyle/>
                    <a:p>
                      <a:r>
                        <a:rPr lang="en-GB" dirty="0">
                          <a:latin typeface="Calibri"/>
                          <a:cs typeface="Calibri"/>
                        </a:rPr>
                        <a:t>Information retrieval</a:t>
                      </a:r>
                    </a:p>
                  </a:txBody>
                  <a:tcPr/>
                </a:tc>
                <a:tc>
                  <a:txBody>
                    <a:bodyPr/>
                    <a:lstStyle/>
                    <a:p>
                      <a:r>
                        <a:rPr lang="en-GB" dirty="0">
                          <a:latin typeface="Calibri"/>
                          <a:cs typeface="Calibri"/>
                        </a:rPr>
                        <a:t>Regression</a:t>
                      </a:r>
                    </a:p>
                  </a:txBody>
                  <a:tcPr/>
                </a:tc>
                <a:extLst>
                  <a:ext uri="{0D108BD9-81ED-4DB2-BD59-A6C34878D82A}">
                    <a16:rowId xmlns:a16="http://schemas.microsoft.com/office/drawing/2014/main" val="10003"/>
                  </a:ext>
                </a:extLst>
              </a:tr>
              <a:tr h="370840">
                <a:tc gridSpan="4">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2000" b="1" dirty="0">
                          <a:latin typeface="Calibri"/>
                          <a:cs typeface="Calibri"/>
                        </a:rPr>
                        <a:t>Exploratory data analysis</a:t>
                      </a:r>
                    </a:p>
                  </a:txBody>
                  <a:tcPr/>
                </a:tc>
                <a:tc hMerge="1">
                  <a:txBody>
                    <a:bodyPr/>
                    <a:lstStyle/>
                    <a:p>
                      <a:endParaRPr lang="en-GB"/>
                    </a:p>
                  </a:txBody>
                  <a:tcPr/>
                </a:tc>
                <a:tc hMerge="1">
                  <a:txBody>
                    <a:bodyPr/>
                    <a:lstStyle/>
                    <a:p>
                      <a:endParaRPr lang="en-GB" dirty="0">
                        <a:latin typeface="Calibri"/>
                        <a:cs typeface="Calibri"/>
                      </a:endParaRPr>
                    </a:p>
                  </a:txBody>
                  <a:tcPr/>
                </a:tc>
                <a:tc hMerge="1">
                  <a:txBody>
                    <a:bodyPr/>
                    <a:lstStyle/>
                    <a:p>
                      <a:endParaRPr lang="en-GB"/>
                    </a:p>
                  </a:txBody>
                  <a:tcPr/>
                </a:tc>
                <a:extLst>
                  <a:ext uri="{0D108BD9-81ED-4DB2-BD59-A6C34878D82A}">
                    <a16:rowId xmlns:a16="http://schemas.microsoft.com/office/drawing/2014/main" val="10004"/>
                  </a:ext>
                </a:extLst>
              </a:tr>
              <a:tr h="370840">
                <a:tc grid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800" b="0" dirty="0">
                          <a:latin typeface="Calibri"/>
                          <a:cs typeface="Calibri"/>
                        </a:rPr>
                        <a:t>Interactive tools</a:t>
                      </a:r>
                    </a:p>
                  </a:txBody>
                  <a:tcPr/>
                </a:tc>
                <a:tc hMerge="1">
                  <a:txBody>
                    <a:bodyPr/>
                    <a:lstStyle/>
                    <a:p>
                      <a:endParaRPr lang="en-GB"/>
                    </a:p>
                  </a:txBody>
                  <a:tcPr/>
                </a:tc>
                <a:tc grid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800" b="0" dirty="0">
                          <a:latin typeface="Calibri"/>
                          <a:cs typeface="Calibri"/>
                        </a:rPr>
                        <a:t>Visualisation</a:t>
                      </a:r>
                    </a:p>
                  </a:txBody>
                  <a:tcPr/>
                </a:tc>
                <a:tc hMerge="1">
                  <a:txBody>
                    <a:bodyPr/>
                    <a:lstStyle/>
                    <a:p>
                      <a:endParaRPr lang="en-GB"/>
                    </a:p>
                  </a:txBody>
                  <a:tcPr/>
                </a:tc>
                <a:extLst>
                  <a:ext uri="{0D108BD9-81ED-4DB2-BD59-A6C34878D82A}">
                    <a16:rowId xmlns:a16="http://schemas.microsoft.com/office/drawing/2014/main" val="10005"/>
                  </a:ext>
                </a:extLst>
              </a:tr>
            </a:tbl>
          </a:graphicData>
        </a:graphic>
      </p:graphicFrame>
      <p:sp>
        <p:nvSpPr>
          <p:cNvPr id="5" name="Left Brace 4">
            <a:extLst>
              <a:ext uri="{FF2B5EF4-FFF2-40B4-BE49-F238E27FC236}">
                <a16:creationId xmlns:a16="http://schemas.microsoft.com/office/drawing/2014/main" id="{977F8D7A-E56D-6449-B1C9-3CFA170D65E7}"/>
              </a:ext>
            </a:extLst>
          </p:cNvPr>
          <p:cNvSpPr/>
          <p:nvPr/>
        </p:nvSpPr>
        <p:spPr bwMode="auto">
          <a:xfrm rot="16200000">
            <a:off x="3245119" y="2013213"/>
            <a:ext cx="432048" cy="6398178"/>
          </a:xfrm>
          <a:prstGeom prst="leftBrace">
            <a:avLst>
              <a:gd name="adj1" fmla="val 8333"/>
              <a:gd name="adj2" fmla="val 49730"/>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2"/>
              </a:solidFill>
              <a:effectLst/>
              <a:latin typeface="Tempus Sans ITC" pitchFamily="82" charset="0"/>
            </a:endParaRPr>
          </a:p>
        </p:txBody>
      </p:sp>
      <p:sp>
        <p:nvSpPr>
          <p:cNvPr id="8" name="Left Brace 7">
            <a:extLst>
              <a:ext uri="{FF2B5EF4-FFF2-40B4-BE49-F238E27FC236}">
                <a16:creationId xmlns:a16="http://schemas.microsoft.com/office/drawing/2014/main" id="{BC763E24-9CD4-F148-AE4F-252CB65F43D8}"/>
              </a:ext>
            </a:extLst>
          </p:cNvPr>
          <p:cNvSpPr/>
          <p:nvPr/>
        </p:nvSpPr>
        <p:spPr bwMode="auto">
          <a:xfrm rot="16200000">
            <a:off x="7592294" y="4056130"/>
            <a:ext cx="432048" cy="2312344"/>
          </a:xfrm>
          <a:prstGeom prst="leftBrace">
            <a:avLst>
              <a:gd name="adj1" fmla="val 8333"/>
              <a:gd name="adj2" fmla="val 49730"/>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2"/>
              </a:solidFill>
              <a:effectLst/>
              <a:latin typeface="Tempus Sans ITC" pitchFamily="82" charset="0"/>
            </a:endParaRPr>
          </a:p>
        </p:txBody>
      </p:sp>
      <p:sp>
        <p:nvSpPr>
          <p:cNvPr id="6" name="TextBox 5">
            <a:extLst>
              <a:ext uri="{FF2B5EF4-FFF2-40B4-BE49-F238E27FC236}">
                <a16:creationId xmlns:a16="http://schemas.microsoft.com/office/drawing/2014/main" id="{467AAC86-8B7A-944B-B224-ABAEF6EB8AD4}"/>
              </a:ext>
            </a:extLst>
          </p:cNvPr>
          <p:cNvSpPr txBox="1"/>
          <p:nvPr/>
        </p:nvSpPr>
        <p:spPr>
          <a:xfrm>
            <a:off x="2555776" y="5441460"/>
            <a:ext cx="1583255" cy="400110"/>
          </a:xfrm>
          <a:prstGeom prst="rect">
            <a:avLst/>
          </a:prstGeom>
          <a:noFill/>
        </p:spPr>
        <p:txBody>
          <a:bodyPr wrap="none" rtlCol="0">
            <a:spAutoFit/>
          </a:bodyPr>
          <a:lstStyle/>
          <a:p>
            <a:r>
              <a:rPr lang="en-US" sz="2000"/>
              <a:t>unsupervised</a:t>
            </a:r>
          </a:p>
        </p:txBody>
      </p:sp>
      <p:sp>
        <p:nvSpPr>
          <p:cNvPr id="9" name="TextBox 8">
            <a:extLst>
              <a:ext uri="{FF2B5EF4-FFF2-40B4-BE49-F238E27FC236}">
                <a16:creationId xmlns:a16="http://schemas.microsoft.com/office/drawing/2014/main" id="{213D8A71-E0AD-C14A-BF52-DBA6D41E72B7}"/>
              </a:ext>
            </a:extLst>
          </p:cNvPr>
          <p:cNvSpPr txBox="1"/>
          <p:nvPr/>
        </p:nvSpPr>
        <p:spPr>
          <a:xfrm>
            <a:off x="7151346" y="5441460"/>
            <a:ext cx="1313949" cy="400110"/>
          </a:xfrm>
          <a:prstGeom prst="rect">
            <a:avLst/>
          </a:prstGeom>
          <a:noFill/>
        </p:spPr>
        <p:txBody>
          <a:bodyPr wrap="none" rtlCol="0">
            <a:spAutoFit/>
          </a:bodyPr>
          <a:lstStyle/>
          <a:p>
            <a:r>
              <a:rPr lang="en-US" sz="2000"/>
              <a:t>supervised</a:t>
            </a:r>
          </a:p>
        </p:txBody>
      </p:sp>
    </p:spTree>
    <p:extLst>
      <p:ext uri="{BB962C8B-B14F-4D97-AF65-F5344CB8AC3E}">
        <p14:creationId xmlns:p14="http://schemas.microsoft.com/office/powerpoint/2010/main" val="6475853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Components of Data Mining Algorithms</a:t>
            </a:r>
          </a:p>
        </p:txBody>
      </p:sp>
      <p:sp>
        <p:nvSpPr>
          <p:cNvPr id="3" name="Content Placeholder 2"/>
          <p:cNvSpPr>
            <a:spLocks noGrp="1"/>
          </p:cNvSpPr>
          <p:nvPr>
            <p:ph idx="1"/>
          </p:nvPr>
        </p:nvSpPr>
        <p:spPr/>
        <p:txBody>
          <a:bodyPr/>
          <a:lstStyle/>
          <a:p>
            <a:pPr marL="514350" indent="-514350">
              <a:buFont typeface="+mj-lt"/>
              <a:buAutoNum type="arabicPeriod"/>
            </a:pPr>
            <a:r>
              <a:rPr lang="en-GB" dirty="0"/>
              <a:t>Pattern structure/model representation</a:t>
            </a:r>
          </a:p>
          <a:p>
            <a:pPr marL="1257300" lvl="1" indent="-514350">
              <a:buFont typeface="Lucida Grande"/>
              <a:buChar char="-"/>
            </a:pPr>
            <a:r>
              <a:rPr lang="en-GB" dirty="0"/>
              <a:t>What we look for? </a:t>
            </a:r>
          </a:p>
          <a:p>
            <a:pPr marL="1257300" lvl="1" indent="-514350">
              <a:buFont typeface="Lucida Grande"/>
              <a:buChar char="-"/>
            </a:pPr>
            <a:endParaRPr lang="en-GB" dirty="0"/>
          </a:p>
          <a:p>
            <a:pPr marL="1257300" lvl="1" indent="-514350">
              <a:buFont typeface="Lucida Grande"/>
              <a:buChar char="-"/>
            </a:pPr>
            <a:endParaRPr lang="en-GB" dirty="0"/>
          </a:p>
          <a:p>
            <a:pPr marL="1257300" lvl="1" indent="-514350">
              <a:buFont typeface="Lucida Grande"/>
              <a:buChar char="-"/>
            </a:pPr>
            <a:endParaRPr lang="en-GB" dirty="0"/>
          </a:p>
          <a:p>
            <a:pPr marL="514350" indent="-514350">
              <a:buFont typeface="+mj-lt"/>
              <a:buAutoNum type="arabicPeriod"/>
            </a:pPr>
            <a:r>
              <a:rPr lang="en-GB" dirty="0"/>
              <a:t>Scoring function</a:t>
            </a:r>
          </a:p>
          <a:p>
            <a:pPr marL="1257300" lvl="1" indent="-514350">
              <a:buFont typeface="Lucida Grande"/>
              <a:buChar char="-"/>
            </a:pPr>
            <a:r>
              <a:rPr lang="en-GB" dirty="0"/>
              <a:t>How well the model fits the data set?</a:t>
            </a:r>
          </a:p>
        </p:txBody>
      </p:sp>
      <p:sp>
        <p:nvSpPr>
          <p:cNvPr id="4" name="Footer Placeholder 3"/>
          <p:cNvSpPr>
            <a:spLocks noGrp="1"/>
          </p:cNvSpPr>
          <p:nvPr>
            <p:ph type="ftr" sz="quarter" idx="10"/>
          </p:nvPr>
        </p:nvSpPr>
        <p:spPr/>
        <p:txBody>
          <a:bodyPr/>
          <a:lstStyle/>
          <a:p>
            <a:r>
              <a:rPr lang="fr-CH"/>
              <a:t>©2021, Karl Aberer, EPFL-IC, Laboratoire de systèmes d'informations répartis </a:t>
            </a:r>
            <a:endParaRPr lang="en-GB" dirty="0"/>
          </a:p>
        </p:txBody>
      </p:sp>
      <p:grpSp>
        <p:nvGrpSpPr>
          <p:cNvPr id="8" name="Group 7"/>
          <p:cNvGrpSpPr/>
          <p:nvPr/>
        </p:nvGrpSpPr>
        <p:grpSpPr>
          <a:xfrm>
            <a:off x="3594474" y="2605709"/>
            <a:ext cx="3323208" cy="1183335"/>
            <a:chOff x="3347864" y="2533697"/>
            <a:chExt cx="3323208" cy="1183335"/>
          </a:xfrm>
        </p:grpSpPr>
        <p:pic>
          <p:nvPicPr>
            <p:cNvPr id="6" name="Picture 5"/>
            <p:cNvPicPr>
              <a:picLocks noChangeAspect="1"/>
            </p:cNvPicPr>
            <p:nvPr/>
          </p:nvPicPr>
          <p:blipFill>
            <a:blip r:embed="rId3"/>
            <a:stretch>
              <a:fillRect/>
            </a:stretch>
          </p:blipFill>
          <p:spPr>
            <a:xfrm>
              <a:off x="3347864" y="2533697"/>
              <a:ext cx="1099716" cy="1183335"/>
            </a:xfrm>
            <a:prstGeom prst="rect">
              <a:avLst/>
            </a:prstGeom>
          </p:spPr>
        </p:pic>
        <p:pic>
          <p:nvPicPr>
            <p:cNvPr id="7" name="Picture 6"/>
            <p:cNvPicPr>
              <a:picLocks noChangeAspect="1"/>
            </p:cNvPicPr>
            <p:nvPr/>
          </p:nvPicPr>
          <p:blipFill>
            <a:blip r:embed="rId4"/>
            <a:stretch>
              <a:fillRect/>
            </a:stretch>
          </p:blipFill>
          <p:spPr>
            <a:xfrm>
              <a:off x="4788024" y="2605705"/>
              <a:ext cx="1883048" cy="1066570"/>
            </a:xfrm>
            <a:prstGeom prst="rect">
              <a:avLst/>
            </a:prstGeom>
          </p:spPr>
        </p:pic>
      </p:grpSp>
      <p:pic>
        <p:nvPicPr>
          <p:cNvPr id="9" name="Picture 8"/>
          <p:cNvPicPr>
            <a:picLocks noChangeAspect="1"/>
          </p:cNvPicPr>
          <p:nvPr/>
        </p:nvPicPr>
        <p:blipFill>
          <a:blip r:embed="rId5"/>
          <a:stretch>
            <a:fillRect/>
          </a:stretch>
        </p:blipFill>
        <p:spPr>
          <a:xfrm>
            <a:off x="3887926" y="5150269"/>
            <a:ext cx="1368152" cy="1303071"/>
          </a:xfrm>
          <a:prstGeom prst="rect">
            <a:avLst/>
          </a:prstGeom>
        </p:spPr>
      </p:pic>
      <p:pic>
        <p:nvPicPr>
          <p:cNvPr id="10" name="Picture 9"/>
          <p:cNvPicPr>
            <a:picLocks noChangeAspect="1"/>
          </p:cNvPicPr>
          <p:nvPr/>
        </p:nvPicPr>
        <p:blipFill>
          <a:blip r:embed="rId6"/>
          <a:stretch>
            <a:fillRect/>
          </a:stretch>
        </p:blipFill>
        <p:spPr>
          <a:xfrm rot="5400000">
            <a:off x="2051720" y="2852936"/>
            <a:ext cx="658912" cy="658912"/>
          </a:xfrm>
          <a:prstGeom prst="rect">
            <a:avLst/>
          </a:prstGeom>
        </p:spPr>
      </p:pic>
    </p:spTree>
    <p:extLst>
      <p:ext uri="{BB962C8B-B14F-4D97-AF65-F5344CB8AC3E}">
        <p14:creationId xmlns:p14="http://schemas.microsoft.com/office/powerpoint/2010/main" val="5314584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Components of Data Mining Algorithms</a:t>
            </a:r>
          </a:p>
        </p:txBody>
      </p:sp>
      <p:sp>
        <p:nvSpPr>
          <p:cNvPr id="3" name="Content Placeholder 2"/>
          <p:cNvSpPr>
            <a:spLocks noGrp="1"/>
          </p:cNvSpPr>
          <p:nvPr>
            <p:ph idx="1"/>
          </p:nvPr>
        </p:nvSpPr>
        <p:spPr/>
        <p:txBody>
          <a:bodyPr/>
          <a:lstStyle/>
          <a:p>
            <a:pPr marL="514350" indent="-514350">
              <a:buFont typeface="+mj-lt"/>
              <a:buAutoNum type="arabicPeriod" startAt="3"/>
            </a:pPr>
            <a:r>
              <a:rPr lang="en-GB" dirty="0"/>
              <a:t>Optimisation and search</a:t>
            </a:r>
          </a:p>
          <a:p>
            <a:pPr marL="1257300" lvl="1" indent="-514350">
              <a:buFont typeface="Lucida Grande"/>
              <a:buChar char="-"/>
            </a:pPr>
            <a:r>
              <a:rPr lang="en-GB" dirty="0"/>
              <a:t>How to tune the parameters of the model? [opt]</a:t>
            </a:r>
          </a:p>
          <a:p>
            <a:pPr marL="1257300" lvl="1" indent="-514350">
              <a:buFont typeface="Lucida Grande"/>
              <a:buChar char="-"/>
            </a:pPr>
            <a:r>
              <a:rPr lang="en-GB" dirty="0"/>
              <a:t>How to find data satisfying a pattern?  [search]</a:t>
            </a:r>
          </a:p>
          <a:p>
            <a:pPr marL="1257300" lvl="1" indent="-514350">
              <a:buFont typeface="Lucida Grande"/>
              <a:buChar char="-"/>
            </a:pPr>
            <a:endParaRPr lang="en-GB" dirty="0"/>
          </a:p>
          <a:p>
            <a:pPr marL="514350" indent="-514350">
              <a:buFont typeface="+mj-lt"/>
              <a:buAutoNum type="arabicPeriod" startAt="3"/>
            </a:pPr>
            <a:r>
              <a:rPr lang="en-GB" dirty="0"/>
              <a:t>Data management</a:t>
            </a:r>
          </a:p>
          <a:p>
            <a:pPr marL="1257300" lvl="1" indent="-514350">
              <a:buFont typeface="Lucida Grande"/>
              <a:buChar char="-"/>
            </a:pPr>
            <a:r>
              <a:rPr lang="en-GB" dirty="0"/>
              <a:t>How to implement the algorithm for very large data sets?</a:t>
            </a:r>
          </a:p>
        </p:txBody>
      </p:sp>
      <p:sp>
        <p:nvSpPr>
          <p:cNvPr id="4" name="Footer Placeholder 3"/>
          <p:cNvSpPr>
            <a:spLocks noGrp="1"/>
          </p:cNvSpPr>
          <p:nvPr>
            <p:ph type="ftr" sz="quarter" idx="10"/>
          </p:nvPr>
        </p:nvSpPr>
        <p:spPr/>
        <p:txBody>
          <a:bodyPr/>
          <a:lstStyle/>
          <a:p>
            <a:r>
              <a:rPr lang="fr-CH"/>
              <a:t>©2021, Karl Aberer, EPFL-IC, Laboratoire de systèmes d'informations répartis </a:t>
            </a:r>
            <a:endParaRPr lang="en-GB" dirty="0"/>
          </a:p>
        </p:txBody>
      </p:sp>
      <p:pic>
        <p:nvPicPr>
          <p:cNvPr id="10" name="Picture 9"/>
          <p:cNvPicPr>
            <a:picLocks noChangeAspect="1"/>
          </p:cNvPicPr>
          <p:nvPr/>
        </p:nvPicPr>
        <p:blipFill>
          <a:blip r:embed="rId3"/>
          <a:stretch>
            <a:fillRect/>
          </a:stretch>
        </p:blipFill>
        <p:spPr>
          <a:xfrm>
            <a:off x="3959934" y="5301208"/>
            <a:ext cx="1224136" cy="1164520"/>
          </a:xfrm>
          <a:prstGeom prst="rect">
            <a:avLst/>
          </a:prstGeom>
        </p:spPr>
      </p:pic>
    </p:spTree>
    <p:extLst>
      <p:ext uri="{BB962C8B-B14F-4D97-AF65-F5344CB8AC3E}">
        <p14:creationId xmlns:p14="http://schemas.microsoft.com/office/powerpoint/2010/main" val="22387089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3"/>
          <a:stretch>
            <a:fillRect/>
          </a:stretch>
        </p:blipFill>
        <p:spPr>
          <a:xfrm>
            <a:off x="-108520" y="620688"/>
            <a:ext cx="5568618" cy="4176464"/>
          </a:xfrm>
          <a:prstGeom prst="rect">
            <a:avLst/>
          </a:prstGeom>
        </p:spPr>
      </p:pic>
      <p:sp>
        <p:nvSpPr>
          <p:cNvPr id="2" name="Title 1"/>
          <p:cNvSpPr>
            <a:spLocks noGrp="1"/>
          </p:cNvSpPr>
          <p:nvPr>
            <p:ph type="title"/>
          </p:nvPr>
        </p:nvSpPr>
        <p:spPr/>
        <p:txBody>
          <a:bodyPr/>
          <a:lstStyle/>
          <a:p>
            <a:r>
              <a:rPr lang="en-GB"/>
              <a:t>Data Mining System</a:t>
            </a:r>
            <a:endParaRPr lang="en-GB" dirty="0"/>
          </a:p>
        </p:txBody>
      </p:sp>
      <p:sp>
        <p:nvSpPr>
          <p:cNvPr id="4" name="Footer Placeholder 3"/>
          <p:cNvSpPr>
            <a:spLocks noGrp="1"/>
          </p:cNvSpPr>
          <p:nvPr>
            <p:ph type="ftr" sz="quarter" idx="10"/>
          </p:nvPr>
        </p:nvSpPr>
        <p:spPr/>
        <p:txBody>
          <a:bodyPr/>
          <a:lstStyle/>
          <a:p>
            <a:r>
              <a:rPr lang="fr-CH"/>
              <a:t>©2021, Karl Aberer, EPFL-IC, Laboratoire de systèmes d'informations répartis </a:t>
            </a:r>
            <a:endParaRPr lang="en-GB" dirty="0"/>
          </a:p>
        </p:txBody>
      </p:sp>
      <p:sp>
        <p:nvSpPr>
          <p:cNvPr id="10" name="TextBox 9"/>
          <p:cNvSpPr txBox="1"/>
          <p:nvPr/>
        </p:nvSpPr>
        <p:spPr>
          <a:xfrm>
            <a:off x="251522" y="3068960"/>
            <a:ext cx="2664296" cy="584775"/>
          </a:xfrm>
          <a:prstGeom prst="rect">
            <a:avLst/>
          </a:prstGeom>
          <a:solidFill>
            <a:schemeClr val="bg1">
              <a:alpha val="60000"/>
            </a:schemeClr>
          </a:solidFill>
          <a:ln>
            <a:noFill/>
          </a:ln>
        </p:spPr>
        <p:txBody>
          <a:bodyPr wrap="square" rtlCol="0">
            <a:spAutoFit/>
          </a:bodyPr>
          <a:lstStyle/>
          <a:p>
            <a:pPr algn="l"/>
            <a:r>
              <a:rPr lang="en-GB" sz="1600" b="1" dirty="0">
                <a:latin typeface="Calibri"/>
                <a:cs typeface="Calibri"/>
              </a:rPr>
              <a:t>Data extraction/integration/</a:t>
            </a:r>
            <a:br>
              <a:rPr lang="en-GB" sz="1600" b="1" dirty="0">
                <a:latin typeface="Calibri"/>
                <a:cs typeface="Calibri"/>
              </a:rPr>
            </a:br>
            <a:r>
              <a:rPr lang="en-GB" sz="1600" b="1" dirty="0">
                <a:latin typeface="Calibri"/>
                <a:cs typeface="Calibri"/>
              </a:rPr>
              <a:t>transformation/cleaning</a:t>
            </a:r>
          </a:p>
        </p:txBody>
      </p:sp>
      <p:sp>
        <p:nvSpPr>
          <p:cNvPr id="9" name="TextBox 8"/>
          <p:cNvSpPr txBox="1"/>
          <p:nvPr/>
        </p:nvSpPr>
        <p:spPr>
          <a:xfrm>
            <a:off x="3707904" y="1260048"/>
            <a:ext cx="4104456" cy="584776"/>
          </a:xfrm>
          <a:prstGeom prst="rect">
            <a:avLst/>
          </a:prstGeom>
          <a:solidFill>
            <a:schemeClr val="bg1">
              <a:alpha val="60000"/>
            </a:schemeClr>
          </a:solidFill>
        </p:spPr>
        <p:txBody>
          <a:bodyPr wrap="square" rtlCol="0">
            <a:spAutoFit/>
          </a:bodyPr>
          <a:lstStyle/>
          <a:p>
            <a:pPr algn="l"/>
            <a:r>
              <a:rPr lang="en-GB" sz="1600" dirty="0">
                <a:latin typeface="Calibri"/>
                <a:cs typeface="Calibri"/>
              </a:rPr>
              <a:t>Databases</a:t>
            </a:r>
          </a:p>
          <a:p>
            <a:pPr algn="l"/>
            <a:r>
              <a:rPr lang="en-GB" sz="1600" dirty="0">
                <a:latin typeface="Calibri"/>
                <a:cs typeface="Calibri"/>
              </a:rPr>
              <a:t>(e.g. purchase transactions of different stores)</a:t>
            </a:r>
          </a:p>
        </p:txBody>
      </p:sp>
      <p:sp>
        <p:nvSpPr>
          <p:cNvPr id="14" name="TextBox 13"/>
          <p:cNvSpPr txBox="1"/>
          <p:nvPr/>
        </p:nvSpPr>
        <p:spPr>
          <a:xfrm>
            <a:off x="4860034" y="2636912"/>
            <a:ext cx="2880320" cy="584776"/>
          </a:xfrm>
          <a:prstGeom prst="rect">
            <a:avLst/>
          </a:prstGeom>
          <a:noFill/>
        </p:spPr>
        <p:txBody>
          <a:bodyPr wrap="square" rtlCol="0">
            <a:spAutoFit/>
          </a:bodyPr>
          <a:lstStyle/>
          <a:p>
            <a:pPr algn="l"/>
            <a:r>
              <a:rPr lang="en-GB" sz="1600" dirty="0">
                <a:latin typeface="Calibri"/>
                <a:cs typeface="Calibri"/>
              </a:rPr>
              <a:t>Data warehouse</a:t>
            </a:r>
          </a:p>
          <a:p>
            <a:pPr algn="l"/>
            <a:r>
              <a:rPr lang="en-GB" sz="1600" dirty="0">
                <a:latin typeface="Calibri"/>
                <a:cs typeface="Calibri"/>
              </a:rPr>
              <a:t>(e.g. all purchases in all shops)</a:t>
            </a:r>
          </a:p>
        </p:txBody>
      </p:sp>
      <p:pic>
        <p:nvPicPr>
          <p:cNvPr id="16" name="Picture 15"/>
          <p:cNvPicPr>
            <a:picLocks noChangeAspect="1"/>
          </p:cNvPicPr>
          <p:nvPr/>
        </p:nvPicPr>
        <p:blipFill>
          <a:blip r:embed="rId4"/>
          <a:stretch>
            <a:fillRect/>
          </a:stretch>
        </p:blipFill>
        <p:spPr>
          <a:xfrm rot="20437676">
            <a:off x="4706323" y="3856790"/>
            <a:ext cx="486792" cy="458815"/>
          </a:xfrm>
          <a:prstGeom prst="rect">
            <a:avLst/>
          </a:prstGeom>
        </p:spPr>
      </p:pic>
      <p:pic>
        <p:nvPicPr>
          <p:cNvPr id="15" name="Picture 14"/>
          <p:cNvPicPr>
            <a:picLocks noChangeAspect="1"/>
          </p:cNvPicPr>
          <p:nvPr/>
        </p:nvPicPr>
        <p:blipFill>
          <a:blip r:embed="rId5"/>
          <a:stretch>
            <a:fillRect/>
          </a:stretch>
        </p:blipFill>
        <p:spPr>
          <a:xfrm>
            <a:off x="5076058" y="3994154"/>
            <a:ext cx="1008112" cy="947014"/>
          </a:xfrm>
          <a:prstGeom prst="rect">
            <a:avLst/>
          </a:prstGeom>
        </p:spPr>
      </p:pic>
      <p:sp>
        <p:nvSpPr>
          <p:cNvPr id="17" name="TextBox 16"/>
          <p:cNvSpPr txBox="1"/>
          <p:nvPr/>
        </p:nvSpPr>
        <p:spPr>
          <a:xfrm>
            <a:off x="2804186" y="4129107"/>
            <a:ext cx="1656184" cy="338554"/>
          </a:xfrm>
          <a:prstGeom prst="rect">
            <a:avLst/>
          </a:prstGeom>
          <a:noFill/>
        </p:spPr>
        <p:txBody>
          <a:bodyPr wrap="square" rtlCol="0">
            <a:spAutoFit/>
          </a:bodyPr>
          <a:lstStyle/>
          <a:p>
            <a:pPr algn="l"/>
            <a:r>
              <a:rPr lang="en-GB" sz="1600" b="1" dirty="0">
                <a:latin typeface="Calibri"/>
                <a:cs typeface="Calibri"/>
              </a:rPr>
              <a:t>Data selection</a:t>
            </a:r>
          </a:p>
        </p:txBody>
      </p:sp>
      <p:sp>
        <p:nvSpPr>
          <p:cNvPr id="18" name="TextBox 17"/>
          <p:cNvSpPr txBox="1"/>
          <p:nvPr/>
        </p:nvSpPr>
        <p:spPr>
          <a:xfrm>
            <a:off x="6156178" y="4005064"/>
            <a:ext cx="2232248" cy="584776"/>
          </a:xfrm>
          <a:prstGeom prst="rect">
            <a:avLst/>
          </a:prstGeom>
          <a:noFill/>
        </p:spPr>
        <p:txBody>
          <a:bodyPr wrap="square" rtlCol="0">
            <a:spAutoFit/>
          </a:bodyPr>
          <a:lstStyle/>
          <a:p>
            <a:pPr algn="l"/>
            <a:r>
              <a:rPr lang="en-GB" sz="1600" dirty="0">
                <a:latin typeface="Calibri"/>
                <a:cs typeface="Calibri"/>
              </a:rPr>
              <a:t>Data mart</a:t>
            </a:r>
          </a:p>
          <a:p>
            <a:pPr algn="l"/>
            <a:r>
              <a:rPr lang="en-GB" sz="1600" dirty="0">
                <a:latin typeface="Calibri"/>
                <a:cs typeface="Calibri"/>
              </a:rPr>
              <a:t>(e.g. food purchases)</a:t>
            </a:r>
          </a:p>
        </p:txBody>
      </p:sp>
      <p:sp>
        <p:nvSpPr>
          <p:cNvPr id="19" name="Rounded Rectangle 18"/>
          <p:cNvSpPr/>
          <p:nvPr/>
        </p:nvSpPr>
        <p:spPr bwMode="auto">
          <a:xfrm>
            <a:off x="4860032" y="4005064"/>
            <a:ext cx="1512168" cy="1296144"/>
          </a:xfrm>
          <a:prstGeom prst="roundRect">
            <a:avLst/>
          </a:prstGeom>
          <a:noFill/>
          <a:ln w="38100" cap="flat" cmpd="sng" algn="ctr">
            <a:solidFill>
              <a:srgbClr val="00FF00"/>
            </a:solidFill>
            <a:prstDash val="sysDot"/>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2"/>
              </a:solidFill>
              <a:effectLst/>
              <a:latin typeface="Tempus Sans ITC" pitchFamily="82" charset="0"/>
            </a:endParaRPr>
          </a:p>
        </p:txBody>
      </p:sp>
      <p:sp>
        <p:nvSpPr>
          <p:cNvPr id="20" name="TextBox 19"/>
          <p:cNvSpPr txBox="1"/>
          <p:nvPr/>
        </p:nvSpPr>
        <p:spPr>
          <a:xfrm>
            <a:off x="4896036" y="4941168"/>
            <a:ext cx="1440160" cy="338554"/>
          </a:xfrm>
          <a:prstGeom prst="rect">
            <a:avLst/>
          </a:prstGeom>
          <a:noFill/>
        </p:spPr>
        <p:txBody>
          <a:bodyPr wrap="square" rtlCol="0">
            <a:spAutoFit/>
          </a:bodyPr>
          <a:lstStyle/>
          <a:p>
            <a:r>
              <a:rPr lang="en-GB" sz="1600" b="1" dirty="0">
                <a:latin typeface="Calibri"/>
                <a:cs typeface="Calibri"/>
              </a:rPr>
              <a:t>Data analytics</a:t>
            </a:r>
          </a:p>
        </p:txBody>
      </p:sp>
      <p:pic>
        <p:nvPicPr>
          <p:cNvPr id="21" name="Picture 20"/>
          <p:cNvPicPr>
            <a:picLocks noChangeAspect="1"/>
          </p:cNvPicPr>
          <p:nvPr/>
        </p:nvPicPr>
        <p:blipFill>
          <a:blip r:embed="rId6"/>
          <a:stretch>
            <a:fillRect/>
          </a:stretch>
        </p:blipFill>
        <p:spPr>
          <a:xfrm>
            <a:off x="6660232" y="5229204"/>
            <a:ext cx="1152128" cy="1083721"/>
          </a:xfrm>
          <a:prstGeom prst="rect">
            <a:avLst/>
          </a:prstGeom>
        </p:spPr>
      </p:pic>
      <p:pic>
        <p:nvPicPr>
          <p:cNvPr id="22" name="Picture 21"/>
          <p:cNvPicPr>
            <a:picLocks noChangeAspect="1"/>
          </p:cNvPicPr>
          <p:nvPr/>
        </p:nvPicPr>
        <p:blipFill>
          <a:blip r:embed="rId4"/>
          <a:stretch>
            <a:fillRect/>
          </a:stretch>
        </p:blipFill>
        <p:spPr>
          <a:xfrm rot="20437676">
            <a:off x="6471165" y="5062682"/>
            <a:ext cx="486792" cy="458815"/>
          </a:xfrm>
          <a:prstGeom prst="rect">
            <a:avLst/>
          </a:prstGeom>
        </p:spPr>
      </p:pic>
      <p:sp>
        <p:nvSpPr>
          <p:cNvPr id="23" name="TextBox 22"/>
          <p:cNvSpPr txBox="1"/>
          <p:nvPr/>
        </p:nvSpPr>
        <p:spPr>
          <a:xfrm>
            <a:off x="5364088" y="5733256"/>
            <a:ext cx="1440160" cy="584776"/>
          </a:xfrm>
          <a:prstGeom prst="rect">
            <a:avLst/>
          </a:prstGeom>
          <a:noFill/>
        </p:spPr>
        <p:txBody>
          <a:bodyPr wrap="square" rtlCol="0">
            <a:spAutoFit/>
          </a:bodyPr>
          <a:lstStyle/>
          <a:p>
            <a:r>
              <a:rPr lang="en-GB" sz="1600" b="1" dirty="0">
                <a:latin typeface="Calibri"/>
                <a:cs typeface="Calibri"/>
              </a:rPr>
              <a:t>Pattern/model assessment</a:t>
            </a:r>
          </a:p>
        </p:txBody>
      </p:sp>
    </p:spTree>
    <p:extLst>
      <p:ext uri="{BB962C8B-B14F-4D97-AF65-F5344CB8AC3E}">
        <p14:creationId xmlns:p14="http://schemas.microsoft.com/office/powerpoint/2010/main" val="728060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3"/>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9" grpId="0" animBg="1"/>
      <p:bldP spid="14" grpId="0"/>
      <p:bldP spid="17" grpId="0"/>
      <p:bldP spid="18" grpId="0"/>
      <p:bldP spid="19" grpId="0" animBg="1"/>
      <p:bldP spid="20" grpId="0"/>
      <p:bldP spid="2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6C1B4-7217-7A42-8143-1F40D8B71222}"/>
              </a:ext>
            </a:extLst>
          </p:cNvPr>
          <p:cNvSpPr>
            <a:spLocks noGrp="1"/>
          </p:cNvSpPr>
          <p:nvPr>
            <p:ph type="title"/>
          </p:nvPr>
        </p:nvSpPr>
        <p:spPr/>
        <p:txBody>
          <a:bodyPr/>
          <a:lstStyle/>
          <a:p>
            <a:r>
              <a:rPr lang="en-US"/>
              <a:t>Data Mining ≠ Machine Learning</a:t>
            </a:r>
          </a:p>
        </p:txBody>
      </p:sp>
      <p:sp>
        <p:nvSpPr>
          <p:cNvPr id="3" name="Content Placeholder 2">
            <a:extLst>
              <a:ext uri="{FF2B5EF4-FFF2-40B4-BE49-F238E27FC236}">
                <a16:creationId xmlns:a16="http://schemas.microsoft.com/office/drawing/2014/main" id="{26AB8C63-CCFD-3F4B-A184-9BF250D6DE55}"/>
              </a:ext>
            </a:extLst>
          </p:cNvPr>
          <p:cNvSpPr>
            <a:spLocks noGrp="1"/>
          </p:cNvSpPr>
          <p:nvPr>
            <p:ph idx="1"/>
          </p:nvPr>
        </p:nvSpPr>
        <p:spPr/>
        <p:txBody>
          <a:bodyPr/>
          <a:lstStyle/>
          <a:p>
            <a:r>
              <a:rPr lang="en-US" sz="2800"/>
              <a:t>What is in common</a:t>
            </a:r>
          </a:p>
          <a:p>
            <a:pPr marL="457200" indent="-457200">
              <a:buFont typeface="Arial" panose="020B0604020202020204" pitchFamily="34" charset="0"/>
              <a:buChar char="•"/>
            </a:pPr>
            <a:r>
              <a:rPr lang="en-US" sz="2800"/>
              <a:t>In DM for data analytics frequently typical ML methods are used, though not always (e.g. visual mining, simple statistics)</a:t>
            </a:r>
          </a:p>
          <a:p>
            <a:r>
              <a:rPr lang="en-US" sz="2800"/>
              <a:t>What is different</a:t>
            </a:r>
          </a:p>
          <a:p>
            <a:pPr marL="457200" indent="-457200">
              <a:buFont typeface="Arial" panose="020B0604020202020204" pitchFamily="34" charset="0"/>
              <a:buChar char="•"/>
            </a:pPr>
            <a:r>
              <a:rPr lang="en-US" sz="2800"/>
              <a:t>Data: DM is always applied to large datasets, ML not (e.g. reinforcement learning)</a:t>
            </a:r>
          </a:p>
          <a:p>
            <a:pPr marL="457200" indent="-457200">
              <a:buFont typeface="Arial" panose="020B0604020202020204" pitchFamily="34" charset="0"/>
              <a:buChar char="•"/>
            </a:pPr>
            <a:r>
              <a:rPr lang="en-US" sz="2800"/>
              <a:t>Scope: DM comprises of the whole process of data integration, cleaning, analysis</a:t>
            </a:r>
          </a:p>
          <a:p>
            <a:pPr marL="457200" indent="-457200">
              <a:buFont typeface="Arial" panose="020B0604020202020204" pitchFamily="34" charset="0"/>
              <a:buChar char="•"/>
            </a:pPr>
            <a:r>
              <a:rPr lang="en-US" sz="2800"/>
              <a:t>Goal: DM aims at detecting unsuspected patterns, ML may have other goals (e.g. winning a  game)</a:t>
            </a:r>
          </a:p>
        </p:txBody>
      </p:sp>
      <p:sp>
        <p:nvSpPr>
          <p:cNvPr id="4" name="Footer Placeholder 3">
            <a:extLst>
              <a:ext uri="{FF2B5EF4-FFF2-40B4-BE49-F238E27FC236}">
                <a16:creationId xmlns:a16="http://schemas.microsoft.com/office/drawing/2014/main" id="{ABB423B6-9F5A-7342-AA83-0EC98E272A63}"/>
              </a:ext>
            </a:extLst>
          </p:cNvPr>
          <p:cNvSpPr>
            <a:spLocks noGrp="1"/>
          </p:cNvSpPr>
          <p:nvPr>
            <p:ph type="ftr" sz="quarter" idx="10"/>
          </p:nvPr>
        </p:nvSpPr>
        <p:spPr/>
        <p:txBody>
          <a:bodyPr/>
          <a:lstStyle/>
          <a:p>
            <a:r>
              <a:rPr lang="fr-CH"/>
              <a:t>©2021, Karl Aberer, EPFL-IC, Laboratoire de systèmes d'informations répartis </a:t>
            </a:r>
            <a:endParaRPr lang="en-GB" dirty="0"/>
          </a:p>
        </p:txBody>
      </p:sp>
    </p:spTree>
    <p:extLst>
      <p:ext uri="{BB962C8B-B14F-4D97-AF65-F5344CB8AC3E}">
        <p14:creationId xmlns:p14="http://schemas.microsoft.com/office/powerpoint/2010/main" val="26704056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PQuestion" title="Question Text"/>
          <p:cNvSpPr>
            <a:spLocks noGrp="1"/>
          </p:cNvSpPr>
          <p:nvPr>
            <p:ph type="title"/>
          </p:nvPr>
        </p:nvSpPr>
        <p:spPr/>
        <p:txBody>
          <a:bodyPr/>
          <a:lstStyle/>
          <a:p>
            <a:r>
              <a:rPr lang="en-GB" sz="2800" dirty="0"/>
              <a:t>An insurance company wants to find typical, but unknown, causes for specific injuries from earlier cases. This likely is based on …</a:t>
            </a:r>
            <a:endParaRPr lang="en-US" altLang="en-US" sz="2800">
              <a:ea typeface="MS PGothic" charset="-128"/>
            </a:endParaRPr>
          </a:p>
        </p:txBody>
      </p:sp>
      <p:sp>
        <p:nvSpPr>
          <p:cNvPr id="13314" name="TPAnswers" title="Answer Text"/>
          <p:cNvSpPr>
            <a:spLocks noGrp="1"/>
          </p:cNvSpPr>
          <p:nvPr>
            <p:ph idx="1"/>
            <p:custDataLst>
              <p:tags r:id="rId2"/>
            </p:custDataLst>
          </p:nvPr>
        </p:nvSpPr>
        <p:spPr/>
        <p:txBody>
          <a:bodyPr>
            <a:normAutofit/>
          </a:bodyPr>
          <a:lstStyle/>
          <a:p>
            <a:pPr marL="857250" indent="-514350">
              <a:buFont typeface="+mj-lt"/>
              <a:buAutoNum type="alphaUcPeriod"/>
            </a:pPr>
            <a:endParaRPr lang="en-GB" sz="2400" dirty="0"/>
          </a:p>
          <a:p>
            <a:pPr marL="857250" indent="-514350">
              <a:buFont typeface="+mj-lt"/>
              <a:buAutoNum type="alphaUcPeriod"/>
            </a:pPr>
            <a:r>
              <a:rPr lang="en-GB" sz="2400" dirty="0"/>
              <a:t>local rule discovery</a:t>
            </a:r>
          </a:p>
          <a:p>
            <a:pPr marL="857250" indent="-514350">
              <a:buFont typeface="+mj-lt"/>
              <a:buAutoNum type="alphaUcPeriod"/>
            </a:pPr>
            <a:r>
              <a:rPr lang="en-GB" sz="2400" dirty="0"/>
              <a:t>predictive modelling</a:t>
            </a:r>
          </a:p>
          <a:p>
            <a:pPr marL="857250" indent="-514350">
              <a:buFont typeface="+mj-lt"/>
              <a:buAutoNum type="alphaUcPeriod"/>
            </a:pPr>
            <a:r>
              <a:rPr lang="en-GB" sz="2400" dirty="0"/>
              <a:t>descriptive modelling</a:t>
            </a:r>
          </a:p>
          <a:p>
            <a:pPr marL="857250" indent="-514350">
              <a:buFont typeface="+mj-lt"/>
              <a:buAutoNum type="alphaUcPeriod"/>
            </a:pPr>
            <a:r>
              <a:rPr lang="en-GB" sz="2400" dirty="0"/>
              <a:t>exploratory data analysis  </a:t>
            </a:r>
          </a:p>
        </p:txBody>
      </p:sp>
      <p:sp>
        <p:nvSpPr>
          <p:cNvPr id="2" name="Footer Placeholder 1">
            <a:extLst>
              <a:ext uri="{FF2B5EF4-FFF2-40B4-BE49-F238E27FC236}">
                <a16:creationId xmlns:a16="http://schemas.microsoft.com/office/drawing/2014/main" id="{8F9B47E5-BE5E-7742-96C9-76E345241723}"/>
              </a:ext>
            </a:extLst>
          </p:cNvPr>
          <p:cNvSpPr>
            <a:spLocks noGrp="1"/>
          </p:cNvSpPr>
          <p:nvPr>
            <p:ph type="ftr" sz="quarter" idx="10"/>
          </p:nvPr>
        </p:nvSpPr>
        <p:spPr/>
        <p:txBody>
          <a:bodyPr/>
          <a:lstStyle/>
          <a:p>
            <a:pPr>
              <a:defRPr/>
            </a:pPr>
            <a:r>
              <a:rPr lang="en-US"/>
              <a:t>©2021, Karl Aberer, EPFL-IC, Laboratoire de systèmes d'informations répartis </a:t>
            </a:r>
          </a:p>
        </p:txBody>
      </p:sp>
    </p:spTree>
    <p:custDataLst>
      <p:tags r:id="rId1"/>
    </p:custDataLst>
    <p:extLst>
      <p:ext uri="{BB962C8B-B14F-4D97-AF65-F5344CB8AC3E}">
        <p14:creationId xmlns:p14="http://schemas.microsoft.com/office/powerpoint/2010/main" val="8607290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a:xfrm>
            <a:off x="722313" y="4382933"/>
            <a:ext cx="7772400" cy="1362075"/>
          </a:xfrm>
        </p:spPr>
        <p:txBody>
          <a:bodyPr/>
          <a:lstStyle/>
          <a:p>
            <a:r>
              <a:rPr lang="en-US" dirty="0"/>
              <a:t>2. Mining Social Graphs</a:t>
            </a:r>
          </a:p>
        </p:txBody>
      </p:sp>
      <p:sp>
        <p:nvSpPr>
          <p:cNvPr id="2" name="Text Placeholder 1"/>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fr-CH"/>
              <a:t>©2021, Karl Aberer, EPFL-IC, Laboratoire de systèmes d'informations répartis </a:t>
            </a:r>
            <a:endParaRPr lang="en-GB" dirty="0"/>
          </a:p>
        </p:txBody>
      </p:sp>
    </p:spTree>
    <p:extLst>
      <p:ext uri="{BB962C8B-B14F-4D97-AF65-F5344CB8AC3E}">
        <p14:creationId xmlns:p14="http://schemas.microsoft.com/office/powerpoint/2010/main" val="18529120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Mining Graphs</a:t>
            </a:r>
          </a:p>
        </p:txBody>
      </p:sp>
      <p:sp>
        <p:nvSpPr>
          <p:cNvPr id="3" name="Content Placeholder 2"/>
          <p:cNvSpPr>
            <a:spLocks noGrp="1"/>
          </p:cNvSpPr>
          <p:nvPr>
            <p:ph idx="1"/>
          </p:nvPr>
        </p:nvSpPr>
        <p:spPr/>
        <p:txBody>
          <a:bodyPr/>
          <a:lstStyle/>
          <a:p>
            <a:r>
              <a:rPr lang="en-US" sz="2800" dirty="0"/>
              <a:t>Data Mining can be performed on different types of data</a:t>
            </a:r>
          </a:p>
          <a:p>
            <a:pPr marL="457200" indent="-457200">
              <a:buFont typeface="Arial" panose="020B0604020202020204" pitchFamily="34" charset="0"/>
              <a:buChar char="•"/>
            </a:pPr>
            <a:r>
              <a:rPr lang="en-US" sz="2800" dirty="0"/>
              <a:t>Structured data: tables, graphs</a:t>
            </a:r>
          </a:p>
          <a:p>
            <a:pPr marL="457200" indent="-457200">
              <a:buFont typeface="Arial" panose="020B0604020202020204" pitchFamily="34" charset="0"/>
              <a:buChar char="•"/>
            </a:pPr>
            <a:r>
              <a:rPr lang="en-US" sz="2800" dirty="0"/>
              <a:t>Unstructured data: text, images, sensor data</a:t>
            </a:r>
          </a:p>
          <a:p>
            <a:r>
              <a:rPr lang="en-US" sz="2800" dirty="0"/>
              <a:t>Graph data is increasingly important</a:t>
            </a:r>
          </a:p>
          <a:p>
            <a:pPr marL="457200" indent="-457200">
              <a:buFont typeface="Arial" panose="020B0604020202020204" pitchFamily="34" charset="0"/>
              <a:buChar char="•"/>
            </a:pPr>
            <a:r>
              <a:rPr lang="en-US" sz="2800" dirty="0"/>
              <a:t>Social networks and Web</a:t>
            </a:r>
          </a:p>
          <a:p>
            <a:pPr marL="457200" indent="-457200">
              <a:buFont typeface="Arial" panose="020B0604020202020204" pitchFamily="34" charset="0"/>
              <a:buChar char="•"/>
            </a:pPr>
            <a:r>
              <a:rPr lang="en-US" sz="2800" dirty="0"/>
              <a:t>Knowledge Graphs</a:t>
            </a:r>
          </a:p>
          <a:p>
            <a:pPr marL="457200" indent="-457200">
              <a:buFont typeface="Arial" panose="020B0604020202020204" pitchFamily="34" charset="0"/>
              <a:buChar char="•"/>
            </a:pPr>
            <a:r>
              <a:rPr lang="en-US" sz="2800" dirty="0"/>
              <a:t>Scientific data on networks</a:t>
            </a:r>
          </a:p>
          <a:p>
            <a:pPr marL="457200" indent="-457200">
              <a:buFont typeface="Arial" panose="020B0604020202020204" pitchFamily="34" charset="0"/>
              <a:buChar char="•"/>
            </a:pPr>
            <a:r>
              <a:rPr lang="en-US" sz="2800" dirty="0"/>
              <a:t>Graph structure can also be inferred from distance measures (e.g. for documents)</a:t>
            </a:r>
          </a:p>
        </p:txBody>
      </p:sp>
      <p:sp>
        <p:nvSpPr>
          <p:cNvPr id="4" name="Footer Placeholder 3"/>
          <p:cNvSpPr>
            <a:spLocks noGrp="1"/>
          </p:cNvSpPr>
          <p:nvPr>
            <p:ph type="ftr" sz="quarter" idx="10"/>
          </p:nvPr>
        </p:nvSpPr>
        <p:spPr/>
        <p:txBody>
          <a:bodyPr/>
          <a:lstStyle/>
          <a:p>
            <a:r>
              <a:rPr lang="fr-CH"/>
              <a:t>©2021, Karl Aberer, EPFL-IC, Laboratoire de systèmes d'informations répartis </a:t>
            </a:r>
            <a:endParaRPr lang="en-GB" dirty="0"/>
          </a:p>
        </p:txBody>
      </p:sp>
    </p:spTree>
    <p:extLst>
      <p:ext uri="{BB962C8B-B14F-4D97-AF65-F5344CB8AC3E}">
        <p14:creationId xmlns:p14="http://schemas.microsoft.com/office/powerpoint/2010/main" val="34865846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2"/>
          <p:cNvSpPr>
            <a:spLocks noGrp="1" noChangeArrowheads="1"/>
          </p:cNvSpPr>
          <p:nvPr>
            <p:ph type="ctrTitle"/>
          </p:nvPr>
        </p:nvSpPr>
        <p:spPr>
          <a:xfrm>
            <a:off x="685800" y="2373923"/>
            <a:ext cx="7772400" cy="1055077"/>
          </a:xfrm>
        </p:spPr>
        <p:txBody>
          <a:bodyPr vert="horz" wrap="square" lIns="84984" tIns="42493" rIns="84984" bIns="42493" numCol="1" anchor="ctr" anchorCtr="0" compatLnSpc="1">
            <a:prstTxWarp prst="textNoShape">
              <a:avLst/>
            </a:prstTxWarp>
          </a:bodyPr>
          <a:lstStyle/>
          <a:p>
            <a:pPr eaLnBrk="1" hangingPunct="1"/>
            <a:r>
              <a:rPr lang="en-US" dirty="0">
                <a:latin typeface="Calibri" charset="0"/>
                <a:ea typeface="ＭＳ Ｐゴシック" charset="0"/>
              </a:rPr>
              <a:t>Part 2: Mining Unstructured Data</a:t>
            </a:r>
          </a:p>
        </p:txBody>
      </p:sp>
      <p:sp>
        <p:nvSpPr>
          <p:cNvPr id="19458" name="Rectangle 3"/>
          <p:cNvSpPr>
            <a:spLocks noGrp="1" noChangeArrowheads="1"/>
          </p:cNvSpPr>
          <p:nvPr>
            <p:ph type="subTitle" idx="1"/>
          </p:nvPr>
        </p:nvSpPr>
        <p:spPr/>
        <p:txBody>
          <a:bodyPr vert="horz" wrap="square" lIns="84984" tIns="42493" rIns="84984" bIns="42493" numCol="1" anchor="t" anchorCtr="0" compatLnSpc="1">
            <a:prstTxWarp prst="textNoShape">
              <a:avLst/>
            </a:prstTxWarp>
          </a:bodyPr>
          <a:lstStyle/>
          <a:p>
            <a:pPr eaLnBrk="1" hangingPunct="1"/>
            <a:r>
              <a:rPr lang="en-US" sz="1662">
                <a:latin typeface="Calibri" charset="0"/>
                <a:ea typeface="ＭＳ Ｐゴシック" charset="0"/>
              </a:rPr>
              <a:t> </a:t>
            </a:r>
          </a:p>
        </p:txBody>
      </p:sp>
      <p:sp>
        <p:nvSpPr>
          <p:cNvPr id="19459" name="Footer Placeholder 3"/>
          <p:cNvSpPr>
            <a:spLocks noGrp="1"/>
          </p:cNvSpPr>
          <p:nvPr>
            <p:ph type="ftr"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215">
                <a:solidFill>
                  <a:schemeClr val="tx1"/>
                </a:solidFill>
                <a:latin typeface="Comic Sans MS" charset="0"/>
                <a:ea typeface="ＭＳ Ｐゴシック" charset="0"/>
                <a:cs typeface="ＭＳ Ｐゴシック" charset="0"/>
              </a:defRPr>
            </a:lvl1pPr>
            <a:lvl2pPr marL="685817" indent="-263776" eaLnBrk="0" hangingPunct="0">
              <a:defRPr sz="2215">
                <a:solidFill>
                  <a:schemeClr val="tx1"/>
                </a:solidFill>
                <a:latin typeface="Comic Sans MS" charset="0"/>
                <a:ea typeface="ＭＳ Ｐゴシック" charset="0"/>
              </a:defRPr>
            </a:lvl2pPr>
            <a:lvl3pPr marL="1055103" indent="-211021" eaLnBrk="0" hangingPunct="0">
              <a:defRPr sz="2215">
                <a:solidFill>
                  <a:schemeClr val="tx1"/>
                </a:solidFill>
                <a:latin typeface="Comic Sans MS" charset="0"/>
                <a:ea typeface="ＭＳ Ｐゴシック" charset="0"/>
              </a:defRPr>
            </a:lvl3pPr>
            <a:lvl4pPr marL="1477145" indent="-211021" eaLnBrk="0" hangingPunct="0">
              <a:defRPr sz="2215">
                <a:solidFill>
                  <a:schemeClr val="tx1"/>
                </a:solidFill>
                <a:latin typeface="Comic Sans MS" charset="0"/>
                <a:ea typeface="ＭＳ Ｐゴシック" charset="0"/>
              </a:defRPr>
            </a:lvl4pPr>
            <a:lvl5pPr marL="1899186" indent="-211021" eaLnBrk="0" hangingPunct="0">
              <a:defRPr sz="2215">
                <a:solidFill>
                  <a:schemeClr val="tx1"/>
                </a:solidFill>
                <a:latin typeface="Comic Sans MS" charset="0"/>
                <a:ea typeface="ＭＳ Ｐゴシック" charset="0"/>
              </a:defRPr>
            </a:lvl5pPr>
            <a:lvl6pPr marL="2321227" indent="-211021" eaLnBrk="0" fontAlgn="base" hangingPunct="0">
              <a:spcBef>
                <a:spcPct val="0"/>
              </a:spcBef>
              <a:spcAft>
                <a:spcPct val="0"/>
              </a:spcAft>
              <a:defRPr sz="2215">
                <a:solidFill>
                  <a:schemeClr val="tx1"/>
                </a:solidFill>
                <a:latin typeface="Comic Sans MS" charset="0"/>
                <a:ea typeface="ＭＳ Ｐゴシック" charset="0"/>
              </a:defRPr>
            </a:lvl6pPr>
            <a:lvl7pPr marL="2743269" indent="-211021" eaLnBrk="0" fontAlgn="base" hangingPunct="0">
              <a:spcBef>
                <a:spcPct val="0"/>
              </a:spcBef>
              <a:spcAft>
                <a:spcPct val="0"/>
              </a:spcAft>
              <a:defRPr sz="2215">
                <a:solidFill>
                  <a:schemeClr val="tx1"/>
                </a:solidFill>
                <a:latin typeface="Comic Sans MS" charset="0"/>
                <a:ea typeface="ＭＳ Ｐゴシック" charset="0"/>
              </a:defRPr>
            </a:lvl7pPr>
            <a:lvl8pPr marL="3165310" indent="-211021" eaLnBrk="0" fontAlgn="base" hangingPunct="0">
              <a:spcBef>
                <a:spcPct val="0"/>
              </a:spcBef>
              <a:spcAft>
                <a:spcPct val="0"/>
              </a:spcAft>
              <a:defRPr sz="2215">
                <a:solidFill>
                  <a:schemeClr val="tx1"/>
                </a:solidFill>
                <a:latin typeface="Comic Sans MS" charset="0"/>
                <a:ea typeface="ＭＳ Ｐゴシック" charset="0"/>
              </a:defRPr>
            </a:lvl8pPr>
            <a:lvl9pPr marL="3587351" indent="-211021" eaLnBrk="0" fontAlgn="base" hangingPunct="0">
              <a:spcBef>
                <a:spcPct val="0"/>
              </a:spcBef>
              <a:spcAft>
                <a:spcPct val="0"/>
              </a:spcAft>
              <a:defRPr sz="2215">
                <a:solidFill>
                  <a:schemeClr val="tx1"/>
                </a:solidFill>
                <a:latin typeface="Comic Sans MS" charset="0"/>
                <a:ea typeface="ＭＳ Ｐゴシック" charset="0"/>
              </a:defRPr>
            </a:lvl9pPr>
          </a:lstStyle>
          <a:p>
            <a:pPr eaLnBrk="1" hangingPunct="1"/>
            <a:r>
              <a:rPr lang="fr-CH" sz="831">
                <a:latin typeface="Verdana" charset="0"/>
                <a:cs typeface="Calibri" charset="0"/>
              </a:rPr>
              <a:t>©2021, Karl Aberer, EPFL-IC, Laboratoire de systèmes d'informations répartis </a:t>
            </a:r>
            <a:endParaRPr lang="en-GB" sz="831">
              <a:latin typeface="Verdana" charset="0"/>
              <a:cs typeface="Calibri" charset="0"/>
            </a:endParaRPr>
          </a:p>
        </p:txBody>
      </p:sp>
      <p:sp>
        <p:nvSpPr>
          <p:cNvPr id="2" name="TextBox 1"/>
          <p:cNvSpPr txBox="1"/>
          <p:nvPr/>
        </p:nvSpPr>
        <p:spPr>
          <a:xfrm>
            <a:off x="2435558" y="481179"/>
            <a:ext cx="184731" cy="262829"/>
          </a:xfrm>
          <a:prstGeom prst="rect">
            <a:avLst/>
          </a:prstGeom>
          <a:noFill/>
        </p:spPr>
        <p:txBody>
          <a:bodyPr wrap="none" rtlCol="0">
            <a:spAutoFit/>
          </a:bodyPr>
          <a:lstStyle/>
          <a:p>
            <a:endParaRPr lang="en-US" sz="1108" dirty="0"/>
          </a:p>
        </p:txBody>
      </p:sp>
    </p:spTree>
    <p:extLst>
      <p:ext uri="{BB962C8B-B14F-4D97-AF65-F5344CB8AC3E}">
        <p14:creationId xmlns:p14="http://schemas.microsoft.com/office/powerpoint/2010/main" val="32309118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Graphs and Clustering</a:t>
            </a:r>
          </a:p>
        </p:txBody>
      </p:sp>
      <p:sp>
        <p:nvSpPr>
          <p:cNvPr id="3" name="Content Placeholder 2"/>
          <p:cNvSpPr>
            <a:spLocks noGrp="1"/>
          </p:cNvSpPr>
          <p:nvPr>
            <p:ph idx="1"/>
          </p:nvPr>
        </p:nvSpPr>
        <p:spPr/>
        <p:txBody>
          <a:bodyPr/>
          <a:lstStyle/>
          <a:p>
            <a:r>
              <a:rPr lang="en-US" dirty="0"/>
              <a:t>Graphs often contain structure</a:t>
            </a:r>
          </a:p>
          <a:p>
            <a:pPr lvl="1"/>
            <a:r>
              <a:rPr lang="en-US" dirty="0"/>
              <a:t>Clusters (also called communities, modules)</a:t>
            </a:r>
          </a:p>
          <a:p>
            <a:endParaRPr lang="en-US" dirty="0"/>
          </a:p>
        </p:txBody>
      </p:sp>
      <p:sp>
        <p:nvSpPr>
          <p:cNvPr id="4" name="Footer Placeholder 3"/>
          <p:cNvSpPr>
            <a:spLocks noGrp="1"/>
          </p:cNvSpPr>
          <p:nvPr>
            <p:ph type="ftr" sz="quarter" idx="10"/>
          </p:nvPr>
        </p:nvSpPr>
        <p:spPr/>
        <p:txBody>
          <a:bodyPr/>
          <a:lstStyle/>
          <a:p>
            <a:r>
              <a:rPr lang="fr-CH"/>
              <a:t>©2021, Karl Aberer, EPFL-IC, Laboratoire de systèmes d'informations répartis </a:t>
            </a:r>
            <a:endParaRPr lang="en-GB" dirty="0"/>
          </a:p>
        </p:txBody>
      </p:sp>
      <p:pic>
        <p:nvPicPr>
          <p:cNvPr id="5" name="Picture 2"/>
          <p:cNvPicPr>
            <a:picLocks noChangeAspect="1" noChangeArrowheads="1"/>
          </p:cNvPicPr>
          <p:nvPr/>
        </p:nvPicPr>
        <p:blipFill>
          <a:blip r:embed="rId3" cstate="print"/>
          <a:srcRect/>
          <a:stretch>
            <a:fillRect/>
          </a:stretch>
        </p:blipFill>
        <p:spPr bwMode="auto">
          <a:xfrm>
            <a:off x="2068972" y="2623448"/>
            <a:ext cx="4526632" cy="3730361"/>
          </a:xfrm>
          <a:prstGeom prst="rect">
            <a:avLst/>
          </a:prstGeom>
          <a:noFill/>
          <a:ln w="9525">
            <a:noFill/>
            <a:miter lim="800000"/>
            <a:headEnd/>
            <a:tailEnd/>
          </a:ln>
          <a:effectLst/>
        </p:spPr>
      </p:pic>
    </p:spTree>
    <p:extLst>
      <p:ext uri="{BB962C8B-B14F-4D97-AF65-F5344CB8AC3E}">
        <p14:creationId xmlns:p14="http://schemas.microsoft.com/office/powerpoint/2010/main" val="24718657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Social Network Analysis</a:t>
            </a:r>
          </a:p>
        </p:txBody>
      </p:sp>
      <p:sp>
        <p:nvSpPr>
          <p:cNvPr id="3" name="Content Placeholder 2"/>
          <p:cNvSpPr>
            <a:spLocks noGrp="1"/>
          </p:cNvSpPr>
          <p:nvPr>
            <p:ph idx="1"/>
          </p:nvPr>
        </p:nvSpPr>
        <p:spPr/>
        <p:txBody>
          <a:bodyPr/>
          <a:lstStyle/>
          <a:p>
            <a:r>
              <a:rPr lang="en-US" dirty="0"/>
              <a:t>Clusters (communities) in social networks (Twitter, Facebook) related to</a:t>
            </a:r>
          </a:p>
          <a:p>
            <a:pPr lvl="1"/>
            <a:r>
              <a:rPr lang="en-US" dirty="0"/>
              <a:t>Interests</a:t>
            </a:r>
          </a:p>
          <a:p>
            <a:pPr lvl="1"/>
            <a:r>
              <a:rPr lang="en-US" dirty="0"/>
              <a:t>Level of trust</a:t>
            </a:r>
          </a:p>
        </p:txBody>
      </p:sp>
      <p:sp>
        <p:nvSpPr>
          <p:cNvPr id="4" name="Footer Placeholder 3"/>
          <p:cNvSpPr>
            <a:spLocks noGrp="1"/>
          </p:cNvSpPr>
          <p:nvPr>
            <p:ph type="ftr" sz="quarter" idx="10"/>
          </p:nvPr>
        </p:nvSpPr>
        <p:spPr/>
        <p:txBody>
          <a:bodyPr/>
          <a:lstStyle/>
          <a:p>
            <a:r>
              <a:rPr lang="fr-CH"/>
              <a:t>©2021, Karl Aberer, EPFL-IC, Laboratoire de systèmes d'informations répartis </a:t>
            </a:r>
            <a:endParaRPr lang="en-GB" dirty="0"/>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82652" y="2780928"/>
            <a:ext cx="5474295" cy="309752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val="8755631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 of Community Structures</a:t>
            </a:r>
          </a:p>
        </p:txBody>
      </p:sp>
      <p:sp>
        <p:nvSpPr>
          <p:cNvPr id="4" name="Footer Placeholder 3"/>
          <p:cNvSpPr>
            <a:spLocks noGrp="1"/>
          </p:cNvSpPr>
          <p:nvPr>
            <p:ph type="ftr" sz="quarter" idx="10"/>
          </p:nvPr>
        </p:nvSpPr>
        <p:spPr/>
        <p:txBody>
          <a:bodyPr/>
          <a:lstStyle/>
          <a:p>
            <a:r>
              <a:rPr lang="fr-CH"/>
              <a:t>©2021, Karl Aberer, EPFL-IC, Laboratoire de systèmes d'informations répartis </a:t>
            </a:r>
            <a:endParaRPr lang="en-GB" dirty="0"/>
          </a:p>
        </p:txBody>
      </p:sp>
      <p:pic>
        <p:nvPicPr>
          <p:cNvPr id="6" name="Picture 5"/>
          <p:cNvPicPr>
            <a:picLocks noChangeAspect="1"/>
          </p:cNvPicPr>
          <p:nvPr/>
        </p:nvPicPr>
        <p:blipFill>
          <a:blip r:embed="rId3"/>
          <a:stretch>
            <a:fillRect/>
          </a:stretch>
        </p:blipFill>
        <p:spPr>
          <a:xfrm>
            <a:off x="157732" y="1465436"/>
            <a:ext cx="3627760" cy="3794477"/>
          </a:xfrm>
          <a:prstGeom prst="rect">
            <a:avLst/>
          </a:prstGeom>
        </p:spPr>
      </p:pic>
      <p:pic>
        <p:nvPicPr>
          <p:cNvPr id="3" name="Picture 2">
            <a:hlinkClick r:id="rId4"/>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19152" y="2636912"/>
            <a:ext cx="6124848" cy="3450400"/>
          </a:xfrm>
          <a:prstGeom prst="rect">
            <a:avLst/>
          </a:prstGeom>
        </p:spPr>
      </p:pic>
      <p:sp>
        <p:nvSpPr>
          <p:cNvPr id="5" name="TextBox 4"/>
          <p:cNvSpPr txBox="1"/>
          <p:nvPr/>
        </p:nvSpPr>
        <p:spPr>
          <a:xfrm>
            <a:off x="-1" y="5441779"/>
            <a:ext cx="2951898" cy="461665"/>
          </a:xfrm>
          <a:prstGeom prst="rect">
            <a:avLst/>
          </a:prstGeom>
          <a:noFill/>
        </p:spPr>
        <p:txBody>
          <a:bodyPr wrap="none" rtlCol="0">
            <a:spAutoFit/>
          </a:bodyPr>
          <a:lstStyle/>
          <a:p>
            <a:r>
              <a:rPr lang="en-US" sz="2400" dirty="0">
                <a:latin typeface="Calibri" charset="0"/>
                <a:ea typeface="Calibri" charset="0"/>
                <a:cs typeface="Calibri" charset="0"/>
              </a:rPr>
              <a:t>Job recommendations</a:t>
            </a:r>
          </a:p>
        </p:txBody>
      </p:sp>
      <p:sp>
        <p:nvSpPr>
          <p:cNvPr id="8" name="TextBox 7"/>
          <p:cNvSpPr txBox="1"/>
          <p:nvPr/>
        </p:nvSpPr>
        <p:spPr>
          <a:xfrm>
            <a:off x="4499992" y="1888469"/>
            <a:ext cx="4052520" cy="461665"/>
          </a:xfrm>
          <a:prstGeom prst="rect">
            <a:avLst/>
          </a:prstGeom>
          <a:noFill/>
        </p:spPr>
        <p:txBody>
          <a:bodyPr wrap="none" rtlCol="0">
            <a:spAutoFit/>
          </a:bodyPr>
          <a:lstStyle/>
          <a:p>
            <a:r>
              <a:rPr lang="en-US" sz="2400" dirty="0">
                <a:latin typeface="Calibri" charset="0"/>
                <a:ea typeface="Calibri" charset="0"/>
                <a:cs typeface="Calibri" charset="0"/>
              </a:rPr>
              <a:t>Detection </a:t>
            </a:r>
            <a:r>
              <a:rPr lang="en-US" sz="2400">
                <a:latin typeface="Calibri" charset="0"/>
                <a:ea typeface="Calibri" charset="0"/>
                <a:cs typeface="Calibri" charset="0"/>
              </a:rPr>
              <a:t>of Media Influencers</a:t>
            </a:r>
            <a:endParaRPr lang="en-US" sz="2400" dirty="0">
              <a:latin typeface="Calibri" charset="0"/>
              <a:ea typeface="Calibri" charset="0"/>
              <a:cs typeface="Calibri" charset="0"/>
            </a:endParaRPr>
          </a:p>
        </p:txBody>
      </p:sp>
    </p:spTree>
    <p:extLst>
      <p:ext uri="{BB962C8B-B14F-4D97-AF65-F5344CB8AC3E}">
        <p14:creationId xmlns:p14="http://schemas.microsoft.com/office/powerpoint/2010/main" val="26125352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304800"/>
            <a:ext cx="8740080" cy="914400"/>
          </a:xfrm>
        </p:spPr>
        <p:txBody>
          <a:bodyPr/>
          <a:lstStyle/>
          <a:p>
            <a:r>
              <a:rPr lang="en-US" dirty="0"/>
              <a:t>Use of Community Structures: </a:t>
            </a:r>
            <a:r>
              <a:rPr lang="en-US"/>
              <a:t>Social Science</a:t>
            </a:r>
          </a:p>
        </p:txBody>
      </p:sp>
      <p:sp>
        <p:nvSpPr>
          <p:cNvPr id="3" name="Content Placeholder 2"/>
          <p:cNvSpPr>
            <a:spLocks noGrp="1"/>
          </p:cNvSpPr>
          <p:nvPr>
            <p:ph idx="1"/>
          </p:nvPr>
        </p:nvSpPr>
        <p:spPr/>
        <p:txBody>
          <a:bodyPr/>
          <a:lstStyle/>
          <a:p>
            <a:r>
              <a:rPr lang="en-US" dirty="0"/>
              <a:t>Call patterns in Belgium mobile phone network</a:t>
            </a:r>
          </a:p>
          <a:p>
            <a:pPr lvl="1"/>
            <a:r>
              <a:rPr lang="en-US" dirty="0"/>
              <a:t>Two almost separate communities</a:t>
            </a:r>
          </a:p>
        </p:txBody>
      </p:sp>
      <p:sp>
        <p:nvSpPr>
          <p:cNvPr id="4" name="Footer Placeholder 3"/>
          <p:cNvSpPr>
            <a:spLocks noGrp="1"/>
          </p:cNvSpPr>
          <p:nvPr>
            <p:ph type="ftr" sz="quarter" idx="10"/>
          </p:nvPr>
        </p:nvSpPr>
        <p:spPr/>
        <p:txBody>
          <a:bodyPr/>
          <a:lstStyle/>
          <a:p>
            <a:r>
              <a:rPr lang="fr-CH"/>
              <a:t>©2021, Karl Aberer, EPFL-IC, Laboratoire de systèmes d'informations répartis </a:t>
            </a:r>
            <a:endParaRPr lang="en-GB" dirty="0"/>
          </a:p>
        </p:txBody>
      </p:sp>
      <p:pic>
        <p:nvPicPr>
          <p:cNvPr id="5" name="Picture 4"/>
          <p:cNvPicPr>
            <a:picLocks noChangeAspect="1"/>
          </p:cNvPicPr>
          <p:nvPr/>
        </p:nvPicPr>
        <p:blipFill>
          <a:blip r:embed="rId3"/>
          <a:stretch>
            <a:fillRect/>
          </a:stretch>
        </p:blipFill>
        <p:spPr>
          <a:xfrm>
            <a:off x="2871130" y="2372996"/>
            <a:ext cx="3302620" cy="4000270"/>
          </a:xfrm>
          <a:prstGeom prst="rect">
            <a:avLst/>
          </a:prstGeom>
        </p:spPr>
      </p:pic>
      <p:sp>
        <p:nvSpPr>
          <p:cNvPr id="6" name="Rectangle 5"/>
          <p:cNvSpPr/>
          <p:nvPr/>
        </p:nvSpPr>
        <p:spPr>
          <a:xfrm>
            <a:off x="189943" y="5982731"/>
            <a:ext cx="2755883" cy="292388"/>
          </a:xfrm>
          <a:prstGeom prst="rect">
            <a:avLst/>
          </a:prstGeom>
        </p:spPr>
        <p:txBody>
          <a:bodyPr wrap="none">
            <a:spAutoFit/>
          </a:bodyPr>
          <a:lstStyle/>
          <a:p>
            <a:r>
              <a:rPr lang="en-US" sz="900" b="1" dirty="0">
                <a:solidFill>
                  <a:schemeClr val="tx1"/>
                </a:solidFill>
                <a:latin typeface="Helvetica" pitchFamily="36" charset="0"/>
                <a:ea typeface="Helvetica" pitchFamily="36" charset="0"/>
                <a:cs typeface="Helvetica" pitchFamily="36" charset="0"/>
              </a:rPr>
              <a:t>V.D. </a:t>
            </a:r>
            <a:r>
              <a:rPr lang="en-US" sz="900" b="1" dirty="0" err="1">
                <a:solidFill>
                  <a:schemeClr val="tx1"/>
                </a:solidFill>
                <a:latin typeface="Helvetica" pitchFamily="36" charset="0"/>
                <a:ea typeface="Helvetica" pitchFamily="36" charset="0"/>
                <a:cs typeface="Helvetica" pitchFamily="36" charset="0"/>
              </a:rPr>
              <a:t>Blondel</a:t>
            </a:r>
            <a:r>
              <a:rPr lang="en-US" sz="900" b="1" dirty="0">
                <a:solidFill>
                  <a:schemeClr val="tx1"/>
                </a:solidFill>
                <a:latin typeface="Helvetica" pitchFamily="36" charset="0"/>
                <a:ea typeface="Helvetica" pitchFamily="36" charset="0"/>
                <a:cs typeface="Helvetica" pitchFamily="36" charset="0"/>
              </a:rPr>
              <a:t> et al, </a:t>
            </a:r>
            <a:r>
              <a:rPr lang="en-US" sz="900" b="1" i="1" dirty="0">
                <a:solidFill>
                  <a:schemeClr val="tx1"/>
                </a:solidFill>
                <a:latin typeface="Helvetica" pitchFamily="36" charset="0"/>
                <a:ea typeface="Helvetica" pitchFamily="36" charset="0"/>
                <a:cs typeface="Helvetica" pitchFamily="36" charset="0"/>
              </a:rPr>
              <a:t>J. Stat. Mech</a:t>
            </a:r>
            <a:r>
              <a:rPr lang="en-US" sz="900" b="1" dirty="0">
                <a:solidFill>
                  <a:schemeClr val="tx1"/>
                </a:solidFill>
                <a:latin typeface="Helvetica" pitchFamily="36" charset="0"/>
                <a:ea typeface="Helvetica" pitchFamily="36" charset="0"/>
                <a:cs typeface="Helvetica" pitchFamily="36" charset="0"/>
              </a:rPr>
              <a:t>. P10008 (2008).</a:t>
            </a:r>
          </a:p>
          <a:p>
            <a:endParaRPr lang="en-US" sz="400" b="1" dirty="0">
              <a:solidFill>
                <a:schemeClr val="tx1"/>
              </a:solidFill>
              <a:latin typeface="Helvetica" pitchFamily="36" charset="0"/>
              <a:ea typeface="Helvetica" pitchFamily="36" charset="0"/>
              <a:cs typeface="Helvetica" pitchFamily="36" charset="0"/>
            </a:endParaRPr>
          </a:p>
        </p:txBody>
      </p:sp>
    </p:spTree>
    <p:extLst>
      <p:ext uri="{BB962C8B-B14F-4D97-AF65-F5344CB8AC3E}">
        <p14:creationId xmlns:p14="http://schemas.microsoft.com/office/powerpoint/2010/main" val="21980772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PQuestion" title="Question Text"/>
          <p:cNvSpPr>
            <a:spLocks noGrp="1"/>
          </p:cNvSpPr>
          <p:nvPr>
            <p:ph type="title"/>
          </p:nvPr>
        </p:nvSpPr>
        <p:spPr/>
        <p:txBody>
          <a:bodyPr/>
          <a:lstStyle/>
          <a:p>
            <a:r>
              <a:rPr lang="en-US" altLang="en-US" sz="2800" dirty="0">
                <a:ea typeface="MS PGothic" charset="-128"/>
              </a:rPr>
              <a:t>Which of the following graph analysis techniques do you believe would be most appropriate to identify communities on a social graph?</a:t>
            </a:r>
          </a:p>
        </p:txBody>
      </p:sp>
      <p:sp>
        <p:nvSpPr>
          <p:cNvPr id="13314" name="TPAnswers" title="Answer Text"/>
          <p:cNvSpPr>
            <a:spLocks noGrp="1"/>
          </p:cNvSpPr>
          <p:nvPr>
            <p:ph idx="1"/>
            <p:custDataLst>
              <p:tags r:id="rId2"/>
            </p:custDataLst>
          </p:nvPr>
        </p:nvSpPr>
        <p:spPr>
          <a:xfrm>
            <a:off x="179388" y="1916832"/>
            <a:ext cx="8305800" cy="4453806"/>
          </a:xfrm>
        </p:spPr>
        <p:txBody>
          <a:bodyPr>
            <a:normAutofit/>
          </a:bodyPr>
          <a:lstStyle/>
          <a:p>
            <a:pPr marL="514350" indent="-514350">
              <a:buFont typeface="Arial" charset="0"/>
              <a:buAutoNum type="alphaUcPeriod"/>
            </a:pPr>
            <a:r>
              <a:rPr lang="en-US" altLang="en-US" dirty="0">
                <a:ea typeface="MS PGothic" charset="-128"/>
              </a:rPr>
              <a:t>Cliques</a:t>
            </a:r>
          </a:p>
          <a:p>
            <a:pPr marL="514350" indent="-514350">
              <a:buFont typeface="Arial" charset="0"/>
              <a:buAutoNum type="alphaUcPeriod"/>
            </a:pPr>
            <a:r>
              <a:rPr lang="en-US" altLang="en-US" dirty="0">
                <a:ea typeface="MS PGothic" charset="-128"/>
              </a:rPr>
              <a:t>Random Walks</a:t>
            </a:r>
          </a:p>
          <a:p>
            <a:pPr marL="514350" indent="-514350">
              <a:buFont typeface="Arial" charset="0"/>
              <a:buAutoNum type="alphaUcPeriod"/>
            </a:pPr>
            <a:r>
              <a:rPr lang="en-US" altLang="en-US" dirty="0">
                <a:ea typeface="MS PGothic" charset="-128"/>
              </a:rPr>
              <a:t>Shortest Paths</a:t>
            </a:r>
          </a:p>
          <a:p>
            <a:pPr marL="514350" indent="-514350">
              <a:buFont typeface="Arial" charset="0"/>
              <a:buAutoNum type="alphaUcPeriod"/>
            </a:pPr>
            <a:r>
              <a:rPr lang="en-US" altLang="en-US" dirty="0">
                <a:ea typeface="MS PGothic" charset="-128"/>
              </a:rPr>
              <a:t>Association rules</a:t>
            </a:r>
          </a:p>
        </p:txBody>
      </p:sp>
      <p:sp>
        <p:nvSpPr>
          <p:cNvPr id="2" name="Footer Placeholder 1">
            <a:extLst>
              <a:ext uri="{FF2B5EF4-FFF2-40B4-BE49-F238E27FC236}">
                <a16:creationId xmlns:a16="http://schemas.microsoft.com/office/drawing/2014/main" id="{D5EDBEF9-A423-4B4D-972E-D72707975BA8}"/>
              </a:ext>
            </a:extLst>
          </p:cNvPr>
          <p:cNvSpPr>
            <a:spLocks noGrp="1"/>
          </p:cNvSpPr>
          <p:nvPr>
            <p:ph type="ftr" sz="quarter" idx="10"/>
          </p:nvPr>
        </p:nvSpPr>
        <p:spPr/>
        <p:txBody>
          <a:bodyPr/>
          <a:lstStyle/>
          <a:p>
            <a:pPr>
              <a:defRPr/>
            </a:pPr>
            <a:r>
              <a:rPr lang="en-US"/>
              <a:t>©2021, Karl Aberer, EPFL-IC, Laboratoire de systèmes d'informations répartis </a:t>
            </a:r>
          </a:p>
        </p:txBody>
      </p:sp>
    </p:spTree>
    <p:custDataLst>
      <p:tags r:id="rId1"/>
    </p:custData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Task: Find Densely Linked Clusters</a:t>
            </a:r>
          </a:p>
        </p:txBody>
      </p:sp>
      <p:sp>
        <p:nvSpPr>
          <p:cNvPr id="4" name="Footer Placeholder 3"/>
          <p:cNvSpPr>
            <a:spLocks noGrp="1"/>
          </p:cNvSpPr>
          <p:nvPr>
            <p:ph type="ftr" sz="quarter" idx="10"/>
          </p:nvPr>
        </p:nvSpPr>
        <p:spPr/>
        <p:txBody>
          <a:bodyPr/>
          <a:lstStyle/>
          <a:p>
            <a:r>
              <a:rPr lang="fr-CH"/>
              <a:t>©2021, Karl Aberer, EPFL-IC, Laboratoire de systèmes d'informations répartis </a:t>
            </a:r>
            <a:endParaRPr lang="en-GB" dirty="0"/>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560" y="1513092"/>
            <a:ext cx="7808169" cy="45292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val="3050514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Community Detection Algorithms</a:t>
            </a:r>
          </a:p>
        </p:txBody>
      </p:sp>
      <p:sp>
        <p:nvSpPr>
          <p:cNvPr id="3" name="Content Placeholder 2"/>
          <p:cNvSpPr>
            <a:spLocks noGrp="1"/>
          </p:cNvSpPr>
          <p:nvPr>
            <p:ph idx="1"/>
          </p:nvPr>
        </p:nvSpPr>
        <p:spPr/>
        <p:txBody>
          <a:bodyPr/>
          <a:lstStyle/>
          <a:p>
            <a:r>
              <a:rPr lang="en-US" sz="2800" dirty="0">
                <a:latin typeface="Helvetica"/>
                <a:cs typeface="Helvetica"/>
              </a:rPr>
              <a:t>Hierarchical clustering </a:t>
            </a:r>
          </a:p>
          <a:p>
            <a:pPr lvl="1"/>
            <a:r>
              <a:rPr lang="en-US" dirty="0"/>
              <a:t>iteratively identifies groups of nodes with high similarity</a:t>
            </a:r>
          </a:p>
          <a:p>
            <a:endParaRPr lang="en-US" sz="2800" dirty="0">
              <a:latin typeface="Helvetica"/>
              <a:cs typeface="Helvetica"/>
            </a:endParaRPr>
          </a:p>
          <a:p>
            <a:r>
              <a:rPr lang="en-US" sz="2800" dirty="0">
                <a:latin typeface="Helvetica"/>
                <a:cs typeface="Helvetica"/>
              </a:rPr>
              <a:t>Two strategies</a:t>
            </a:r>
          </a:p>
          <a:p>
            <a:pPr lvl="1"/>
            <a:r>
              <a:rPr lang="en-US" b="1" dirty="0"/>
              <a:t>Agglomerative algorithms </a:t>
            </a:r>
            <a:r>
              <a:rPr lang="en-US" u="sng" dirty="0"/>
              <a:t>merge</a:t>
            </a:r>
            <a:r>
              <a:rPr lang="en-US" dirty="0"/>
              <a:t> nodes and communities with high similarity</a:t>
            </a:r>
          </a:p>
          <a:p>
            <a:pPr lvl="1"/>
            <a:r>
              <a:rPr lang="en-US" b="1" dirty="0"/>
              <a:t>Divisive algorithms</a:t>
            </a:r>
            <a:r>
              <a:rPr lang="en-US" dirty="0"/>
              <a:t> </a:t>
            </a:r>
            <a:r>
              <a:rPr lang="en-US" u="sng" dirty="0"/>
              <a:t>split</a:t>
            </a:r>
            <a:r>
              <a:rPr lang="en-US" dirty="0"/>
              <a:t> communities by removing links that connect nodes with low similarity</a:t>
            </a:r>
          </a:p>
          <a:p>
            <a:endParaRPr lang="en-US" sz="2800" dirty="0">
              <a:latin typeface="Helvetica"/>
              <a:cs typeface="Helvetica"/>
            </a:endParaRPr>
          </a:p>
          <a:p>
            <a:endParaRPr lang="en-US" sz="2800" dirty="0"/>
          </a:p>
        </p:txBody>
      </p:sp>
      <p:sp>
        <p:nvSpPr>
          <p:cNvPr id="4" name="Footer Placeholder 3"/>
          <p:cNvSpPr>
            <a:spLocks noGrp="1"/>
          </p:cNvSpPr>
          <p:nvPr>
            <p:ph type="ftr" sz="quarter" idx="10"/>
          </p:nvPr>
        </p:nvSpPr>
        <p:spPr/>
        <p:txBody>
          <a:bodyPr/>
          <a:lstStyle/>
          <a:p>
            <a:r>
              <a:rPr lang="fr-CH"/>
              <a:t>©2021, Karl Aberer, EPFL-IC, Laboratoire de systèmes d'informations répartis </a:t>
            </a:r>
            <a:endParaRPr lang="en-GB" dirty="0"/>
          </a:p>
        </p:txBody>
      </p:sp>
    </p:spTree>
    <p:extLst>
      <p:ext uri="{BB962C8B-B14F-4D97-AF65-F5344CB8AC3E}">
        <p14:creationId xmlns:p14="http://schemas.microsoft.com/office/powerpoint/2010/main" val="32433307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Louvain Modularity Algorithm</a:t>
            </a:r>
          </a:p>
        </p:txBody>
      </p:sp>
      <p:sp>
        <p:nvSpPr>
          <p:cNvPr id="3" name="Content Placeholder 2"/>
          <p:cNvSpPr>
            <a:spLocks noGrp="1"/>
          </p:cNvSpPr>
          <p:nvPr>
            <p:ph idx="1"/>
          </p:nvPr>
        </p:nvSpPr>
        <p:spPr/>
        <p:txBody>
          <a:bodyPr/>
          <a:lstStyle/>
          <a:p>
            <a:r>
              <a:rPr lang="en-US" sz="2800" b="1" dirty="0" err="1"/>
              <a:t>Agglomorative</a:t>
            </a:r>
            <a:r>
              <a:rPr lang="en-US" sz="2800" b="1" dirty="0"/>
              <a:t> Community Detection </a:t>
            </a:r>
          </a:p>
          <a:p>
            <a:pPr lvl="1"/>
            <a:r>
              <a:rPr lang="en-US" sz="2400" dirty="0"/>
              <a:t>Based on a measure for community quality (</a:t>
            </a:r>
            <a:r>
              <a:rPr lang="en-US" sz="2400" b="1" dirty="0"/>
              <a:t>Modularity</a:t>
            </a:r>
            <a:r>
              <a:rPr lang="en-US" sz="2400" dirty="0"/>
              <a:t>)</a:t>
            </a:r>
          </a:p>
          <a:p>
            <a:pPr lvl="1"/>
            <a:r>
              <a:rPr lang="en-US" sz="2400" dirty="0"/>
              <a:t>greedy optimization of modularity</a:t>
            </a:r>
          </a:p>
          <a:p>
            <a:endParaRPr lang="en-US" sz="2800" dirty="0"/>
          </a:p>
          <a:p>
            <a:r>
              <a:rPr lang="en-US" sz="2800" dirty="0"/>
              <a:t>Overall algorithm</a:t>
            </a:r>
          </a:p>
          <a:p>
            <a:pPr lvl="1"/>
            <a:r>
              <a:rPr lang="en-US" sz="2400" b="1" dirty="0"/>
              <a:t>first</a:t>
            </a:r>
            <a:r>
              <a:rPr lang="en-US" sz="2400" dirty="0"/>
              <a:t> small communities are found by optimizing modularity </a:t>
            </a:r>
            <a:r>
              <a:rPr lang="en-US" sz="2400" b="1" dirty="0"/>
              <a:t>locally</a:t>
            </a:r>
            <a:r>
              <a:rPr lang="en-US" sz="2400" dirty="0"/>
              <a:t> on all nodes</a:t>
            </a:r>
          </a:p>
          <a:p>
            <a:pPr lvl="1"/>
            <a:r>
              <a:rPr lang="en-US" sz="2400" dirty="0"/>
              <a:t>then each small community is </a:t>
            </a:r>
            <a:r>
              <a:rPr lang="en-US" sz="2400" b="1" dirty="0"/>
              <a:t>grouped</a:t>
            </a:r>
            <a:r>
              <a:rPr lang="en-US" sz="2400" dirty="0"/>
              <a:t> into one new community node</a:t>
            </a:r>
          </a:p>
          <a:p>
            <a:pPr lvl="1"/>
            <a:r>
              <a:rPr lang="en-US" sz="2400" b="1" dirty="0"/>
              <a:t>Repeat</a:t>
            </a:r>
            <a:r>
              <a:rPr lang="en-US" sz="2400" dirty="0"/>
              <a:t> till no more new communities are formed</a:t>
            </a:r>
          </a:p>
          <a:p>
            <a:endParaRPr lang="en-US" sz="2800" dirty="0"/>
          </a:p>
          <a:p>
            <a:pPr lvl="1"/>
            <a:endParaRPr lang="en-US" sz="2400" dirty="0"/>
          </a:p>
        </p:txBody>
      </p:sp>
      <p:sp>
        <p:nvSpPr>
          <p:cNvPr id="4" name="Footer Placeholder 3"/>
          <p:cNvSpPr>
            <a:spLocks noGrp="1"/>
          </p:cNvSpPr>
          <p:nvPr>
            <p:ph type="ftr" sz="quarter" idx="10"/>
          </p:nvPr>
        </p:nvSpPr>
        <p:spPr/>
        <p:txBody>
          <a:bodyPr/>
          <a:lstStyle/>
          <a:p>
            <a:r>
              <a:rPr lang="fr-CH"/>
              <a:t>©2021, Karl Aberer, EPFL-IC, Laboratoire de systèmes d'informations répartis </a:t>
            </a:r>
            <a:endParaRPr lang="en-GB" dirty="0"/>
          </a:p>
        </p:txBody>
      </p:sp>
    </p:spTree>
    <p:extLst>
      <p:ext uri="{BB962C8B-B14F-4D97-AF65-F5344CB8AC3E}">
        <p14:creationId xmlns:p14="http://schemas.microsoft.com/office/powerpoint/2010/main" val="42479821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Measuring Community Quality</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79388" y="1341438"/>
                <a:ext cx="8425060" cy="5029200"/>
              </a:xfrm>
            </p:spPr>
            <p:txBody>
              <a:bodyPr/>
              <a:lstStyle/>
              <a:p>
                <a:r>
                  <a:rPr lang="en-US" sz="2800" dirty="0"/>
                  <a:t>Communities are sets of nodes with many mutual connections, and much fewer connections to the outside</a:t>
                </a:r>
                <a:endParaRPr lang="en-US" sz="2800" b="1" dirty="0"/>
              </a:p>
              <a:p>
                <a:endParaRPr lang="en-US" sz="2800" b="1" dirty="0"/>
              </a:p>
              <a:p>
                <a:r>
                  <a:rPr lang="en-US" sz="2800" b="1" dirty="0"/>
                  <a:t>Modularity </a:t>
                </a:r>
                <a:r>
                  <a:rPr lang="en-US" sz="2800" dirty="0"/>
                  <a:t>measures this quality: the higher the better</a:t>
                </a:r>
              </a:p>
              <a:p>
                <a:endParaRPr lang="en-US" sz="2800" dirty="0"/>
              </a:p>
              <a:p>
                <a:pPr/>
                <a14:m>
                  <m:oMathPara xmlns:m="http://schemas.openxmlformats.org/officeDocument/2006/math">
                    <m:oMathParaPr>
                      <m:jc m:val="centerGroup"/>
                    </m:oMathParaPr>
                    <m:oMath xmlns:m="http://schemas.openxmlformats.org/officeDocument/2006/math">
                      <m:nary>
                        <m:naryPr>
                          <m:chr m:val="∑"/>
                          <m:supHide m:val="on"/>
                          <m:ctrlPr>
                            <a:rPr lang="en-US" sz="2400" i="1" smtClean="0">
                              <a:latin typeface="Cambria Math" panose="02040503050406030204" pitchFamily="18" charset="0"/>
                            </a:rPr>
                          </m:ctrlPr>
                        </m:naryPr>
                        <m:sub>
                          <m:r>
                            <a:rPr lang="fr-CH" sz="2400" i="1">
                              <a:latin typeface="Cambria Math" panose="02040503050406030204" pitchFamily="18" charset="0"/>
                            </a:rPr>
                            <m:t>𝐶</m:t>
                          </m:r>
                          <m:r>
                            <a:rPr lang="fr-CH" sz="2400" b="0" i="0">
                              <a:latin typeface="Cambria Math" panose="02040503050406030204" pitchFamily="18" charset="0"/>
                            </a:rPr>
                            <m:t> </m:t>
                          </m:r>
                          <m:r>
                            <a:rPr lang="fr-CH" sz="2400" b="0" i="0" smtClean="0">
                              <a:latin typeface="Cambria Math" charset="0"/>
                              <a:ea typeface="Cambria Math" charset="0"/>
                              <a:cs typeface="Cambria Math" charset="0"/>
                            </a:rPr>
                            <m:t>∈</m:t>
                          </m:r>
                          <m:r>
                            <a:rPr lang="fr-CH" sz="2400" b="0" i="0" smtClean="0">
                              <a:latin typeface="Cambria Math" panose="02040503050406030204" pitchFamily="18" charset="0"/>
                              <a:ea typeface="Cambria Math" charset="0"/>
                              <a:cs typeface="Cambria Math" charset="0"/>
                            </a:rPr>
                            <m:t> </m:t>
                          </m:r>
                          <m:r>
                            <m:rPr>
                              <m:sty m:val="p"/>
                            </m:rPr>
                            <a:rPr lang="fr-CH" sz="2400" b="0" i="0" smtClean="0">
                              <a:latin typeface="Cambria Math" charset="0"/>
                              <a:ea typeface="Cambria Math" charset="0"/>
                              <a:cs typeface="Cambria Math" charset="0"/>
                            </a:rPr>
                            <m:t>Communities</m:t>
                          </m:r>
                        </m:sub>
                        <m:sup/>
                        <m:e>
                          <m:d>
                            <m:dPr>
                              <m:ctrlPr>
                                <a:rPr lang="en-US" sz="2400" i="1" smtClean="0">
                                  <a:latin typeface="Cambria Math" panose="02040503050406030204" pitchFamily="18" charset="0"/>
                                </a:rPr>
                              </m:ctrlPr>
                            </m:dPr>
                            <m:e>
                              <m:r>
                                <a:rPr lang="fr-CH" sz="2400" b="0" i="0" smtClean="0">
                                  <a:latin typeface="Cambria Math" charset="0"/>
                                </a:rPr>
                                <m:t>#</m:t>
                              </m:r>
                              <m:r>
                                <m:rPr>
                                  <m:sty m:val="p"/>
                                </m:rPr>
                                <a:rPr lang="fr-CH" sz="2400" b="0" i="0" smtClean="0">
                                  <a:latin typeface="Cambria Math" charset="0"/>
                                </a:rPr>
                                <m:t>edges</m:t>
                              </m:r>
                              <m:r>
                                <a:rPr lang="fr-CH" sz="2400" b="0" i="0" smtClean="0">
                                  <a:latin typeface="Cambria Math" charset="0"/>
                                </a:rPr>
                                <m:t> </m:t>
                              </m:r>
                              <m:r>
                                <m:rPr>
                                  <m:sty m:val="p"/>
                                </m:rPr>
                                <a:rPr lang="fr-CH" sz="2400" b="0" i="0" smtClean="0">
                                  <a:latin typeface="Cambria Math" charset="0"/>
                                </a:rPr>
                                <m:t>within</m:t>
                              </m:r>
                              <m:r>
                                <a:rPr lang="fr-CH" sz="2400" b="0" i="0" smtClean="0">
                                  <a:latin typeface="Cambria Math" panose="02040503050406030204" pitchFamily="18" charset="0"/>
                                </a:rPr>
                                <m:t> </m:t>
                              </m:r>
                              <m:r>
                                <a:rPr lang="fr-CH" sz="2400" i="1">
                                  <a:latin typeface="Cambria Math" panose="02040503050406030204" pitchFamily="18" charset="0"/>
                                </a:rPr>
                                <m:t>𝐶</m:t>
                              </m:r>
                              <m:r>
                                <a:rPr lang="fr-CH" sz="2400" b="0" i="0" smtClean="0">
                                  <a:latin typeface="Cambria Math" charset="0"/>
                                </a:rPr>
                                <m:t>−</m:t>
                              </m:r>
                              <m:r>
                                <m:rPr>
                                  <m:sty m:val="p"/>
                                </m:rPr>
                                <a:rPr lang="fr-CH" sz="2400" b="0" i="0" smtClean="0">
                                  <a:latin typeface="Cambria Math" charset="0"/>
                                </a:rPr>
                                <m:t>expected</m:t>
                              </m:r>
                              <m:r>
                                <a:rPr lang="fr-CH" sz="2400" b="0" i="0" smtClean="0">
                                  <a:latin typeface="Cambria Math" charset="0"/>
                                </a:rPr>
                                <m:t> #</m:t>
                              </m:r>
                              <m:r>
                                <m:rPr>
                                  <m:sty m:val="p"/>
                                </m:rPr>
                                <a:rPr lang="fr-CH" sz="2400" b="0" i="0" smtClean="0">
                                  <a:latin typeface="Cambria Math" charset="0"/>
                                </a:rPr>
                                <m:t>edges</m:t>
                              </m:r>
                              <m:r>
                                <a:rPr lang="fr-CH" sz="2400" b="0" i="0" smtClean="0">
                                  <a:latin typeface="Cambria Math" charset="0"/>
                                </a:rPr>
                                <m:t> </m:t>
                              </m:r>
                              <m:r>
                                <m:rPr>
                                  <m:sty m:val="p"/>
                                </m:rPr>
                                <a:rPr lang="fr-CH" sz="2400" b="0" i="0" smtClean="0">
                                  <a:latin typeface="Cambria Math" charset="0"/>
                                </a:rPr>
                                <m:t>within</m:t>
                              </m:r>
                              <m:r>
                                <a:rPr lang="fr-CH" sz="2400" b="0" i="0" smtClean="0">
                                  <a:latin typeface="Cambria Math" charset="0"/>
                                </a:rPr>
                                <m:t> </m:t>
                              </m:r>
                              <m:r>
                                <a:rPr lang="fr-CH" sz="2400" b="0" i="1" smtClean="0">
                                  <a:latin typeface="Cambria Math" panose="02040503050406030204" pitchFamily="18" charset="0"/>
                                </a:rPr>
                                <m:t>𝐶</m:t>
                              </m:r>
                            </m:e>
                          </m:d>
                        </m:e>
                      </m:nary>
                    </m:oMath>
                  </m:oMathPara>
                </a14:m>
                <a:endParaRPr lang="en-US" sz="2800" dirty="0"/>
              </a:p>
              <a:p>
                <a:endParaRPr lang="en-US" sz="2800" b="1"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79388" y="1341438"/>
                <a:ext cx="8425060" cy="5029200"/>
              </a:xfrm>
              <a:blipFill>
                <a:blip r:embed="rId3"/>
                <a:stretch>
                  <a:fillRect l="-2105" t="-1259" r="-1053" b="-2771"/>
                </a:stretch>
              </a:blipFill>
            </p:spPr>
            <p:txBody>
              <a:bodyPr/>
              <a:lstStyle/>
              <a:p>
                <a:r>
                  <a:rPr lang="en-US">
                    <a:noFill/>
                  </a:rPr>
                  <a:t> </a:t>
                </a:r>
              </a:p>
            </p:txBody>
          </p:sp>
        </mc:Fallback>
      </mc:AlternateContent>
      <p:sp>
        <p:nvSpPr>
          <p:cNvPr id="6" name="Footer Placeholder 3"/>
          <p:cNvSpPr>
            <a:spLocks noGrp="1"/>
          </p:cNvSpPr>
          <p:nvPr>
            <p:ph type="ftr" sz="quarter" idx="10"/>
          </p:nvPr>
        </p:nvSpPr>
        <p:spPr>
          <a:xfrm>
            <a:off x="152400" y="6477000"/>
            <a:ext cx="5867400" cy="228600"/>
          </a:xfrm>
        </p:spPr>
        <p:txBody>
          <a:bodyPr/>
          <a:lstStyle/>
          <a:p>
            <a:r>
              <a:rPr lang="fr-CH"/>
              <a:t>©2021, Karl Aberer, EPFL-IC, Laboratoire de systèmes d'informations répartis </a:t>
            </a:r>
            <a:endParaRPr lang="en-GB" dirty="0"/>
          </a:p>
        </p:txBody>
      </p:sp>
    </p:spTree>
    <p:extLst>
      <p:ext uri="{BB962C8B-B14F-4D97-AF65-F5344CB8AC3E}">
        <p14:creationId xmlns:p14="http://schemas.microsoft.com/office/powerpoint/2010/main" val="107627879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Expected Number of Edges</a:t>
            </a:r>
          </a:p>
        </p:txBody>
      </p:sp>
      <p:sp>
        <p:nvSpPr>
          <p:cNvPr id="3" name="Content Placeholder 2"/>
          <p:cNvSpPr>
            <a:spLocks noGrp="1"/>
          </p:cNvSpPr>
          <p:nvPr>
            <p:ph idx="1"/>
          </p:nvPr>
        </p:nvSpPr>
        <p:spPr>
          <a:xfrm>
            <a:off x="179388" y="1412776"/>
            <a:ext cx="8305800" cy="4957862"/>
          </a:xfrm>
        </p:spPr>
        <p:txBody>
          <a:bodyPr/>
          <a:lstStyle/>
          <a:p>
            <a:r>
              <a:rPr lang="en-US" sz="2800" dirty="0"/>
              <a:t>Graph with unweighted edges</a:t>
            </a:r>
          </a:p>
          <a:p>
            <a:pPr lvl="1"/>
            <a:r>
              <a:rPr lang="en-US" sz="2400" dirty="0"/>
              <a:t>m = total number of edges</a:t>
            </a:r>
          </a:p>
          <a:p>
            <a:pPr lvl="1"/>
            <a:r>
              <a:rPr lang="en-US" sz="2400" dirty="0" err="1"/>
              <a:t>k</a:t>
            </a:r>
            <a:r>
              <a:rPr lang="en-US" sz="2400" baseline="-25000" dirty="0" err="1"/>
              <a:t>i</a:t>
            </a:r>
            <a:r>
              <a:rPr lang="en-US" sz="2400" baseline="-25000" dirty="0"/>
              <a:t> </a:t>
            </a:r>
            <a:r>
              <a:rPr lang="en-US" sz="2400" dirty="0"/>
              <a:t>= number of outgoing edges of node </a:t>
            </a:r>
            <a:r>
              <a:rPr lang="en-US" sz="2400" dirty="0" err="1"/>
              <a:t>i</a:t>
            </a:r>
            <a:r>
              <a:rPr lang="en-US" sz="2400" dirty="0"/>
              <a:t> (degree)</a:t>
            </a:r>
          </a:p>
          <a:p>
            <a:r>
              <a:rPr lang="en-US" sz="2800" dirty="0"/>
              <a:t>Observation: there exist 2m “edge ends”</a:t>
            </a:r>
          </a:p>
        </p:txBody>
      </p:sp>
      <p:sp>
        <p:nvSpPr>
          <p:cNvPr id="4" name="Footer Placeholder 3"/>
          <p:cNvSpPr>
            <a:spLocks noGrp="1"/>
          </p:cNvSpPr>
          <p:nvPr>
            <p:ph type="ftr" sz="quarter" idx="10"/>
          </p:nvPr>
        </p:nvSpPr>
        <p:spPr/>
        <p:txBody>
          <a:bodyPr/>
          <a:lstStyle/>
          <a:p>
            <a:r>
              <a:rPr lang="fr-CH"/>
              <a:t>©2021, Karl Aberer, EPFL-IC, Laboratoire de systèmes d'informations répartis </a:t>
            </a:r>
            <a:endParaRPr lang="en-GB" dirty="0"/>
          </a:p>
        </p:txBody>
      </p:sp>
      <p:sp>
        <p:nvSpPr>
          <p:cNvPr id="5" name="Oval 6"/>
          <p:cNvSpPr>
            <a:spLocks noChangeArrowheads="1"/>
          </p:cNvSpPr>
          <p:nvPr/>
        </p:nvSpPr>
        <p:spPr bwMode="auto">
          <a:xfrm>
            <a:off x="6865387" y="4588349"/>
            <a:ext cx="226219" cy="226219"/>
          </a:xfrm>
          <a:prstGeom prst="ellipse">
            <a:avLst/>
          </a:prstGeom>
          <a:solidFill>
            <a:schemeClr val="tx1"/>
          </a:solidFill>
          <a:ln w="12700">
            <a:solidFill>
              <a:schemeClr val="tx1"/>
            </a:solidFill>
            <a:round/>
            <a:headEnd/>
            <a:tailEnd/>
          </a:ln>
        </p:spPr>
        <p:txBody>
          <a:bodyPr wrap="none" anchor="ctr"/>
          <a:lstStyle/>
          <a:p>
            <a:endParaRPr lang="fr-FR" sz="1800">
              <a:latin typeface="Calibri" charset="0"/>
              <a:ea typeface="Calibri" charset="0"/>
              <a:cs typeface="Calibri" charset="0"/>
            </a:endParaRPr>
          </a:p>
        </p:txBody>
      </p:sp>
      <p:sp>
        <p:nvSpPr>
          <p:cNvPr id="6" name="Oval 9"/>
          <p:cNvSpPr>
            <a:spLocks noChangeArrowheads="1"/>
          </p:cNvSpPr>
          <p:nvPr/>
        </p:nvSpPr>
        <p:spPr bwMode="auto">
          <a:xfrm>
            <a:off x="1177429" y="4534510"/>
            <a:ext cx="226219" cy="226219"/>
          </a:xfrm>
          <a:prstGeom prst="ellipse">
            <a:avLst/>
          </a:prstGeom>
          <a:noFill/>
          <a:ln w="38100">
            <a:solidFill>
              <a:schemeClr val="tx1"/>
            </a:solidFill>
            <a:round/>
            <a:headEnd/>
            <a:tailEnd/>
          </a:ln>
        </p:spPr>
        <p:txBody>
          <a:bodyPr wrap="none" anchor="ctr"/>
          <a:lstStyle/>
          <a:p>
            <a:endParaRPr lang="en-US" sz="900" b="1" dirty="0">
              <a:latin typeface="Calibri" charset="0"/>
              <a:ea typeface="Calibri" charset="0"/>
              <a:cs typeface="Calibri" charset="0"/>
            </a:endParaRPr>
          </a:p>
        </p:txBody>
      </p:sp>
      <p:cxnSp>
        <p:nvCxnSpPr>
          <p:cNvPr id="7" name="AutoShape 12"/>
          <p:cNvCxnSpPr>
            <a:cxnSpLocks noChangeShapeType="1"/>
          </p:cNvCxnSpPr>
          <p:nvPr/>
        </p:nvCxnSpPr>
        <p:spPr bwMode="auto">
          <a:xfrm flipH="1">
            <a:off x="1461543" y="3728235"/>
            <a:ext cx="1715216" cy="917516"/>
          </a:xfrm>
          <a:prstGeom prst="straightConnector1">
            <a:avLst/>
          </a:prstGeom>
          <a:noFill/>
          <a:ln w="9525">
            <a:solidFill>
              <a:schemeClr val="tx1"/>
            </a:solidFill>
            <a:round/>
            <a:headEnd type="none" w="med" len="med"/>
            <a:tailEnd type="none" w="med" len="med"/>
          </a:ln>
        </p:spPr>
      </p:cxnSp>
      <p:cxnSp>
        <p:nvCxnSpPr>
          <p:cNvPr id="8" name="AutoShape 12"/>
          <p:cNvCxnSpPr>
            <a:cxnSpLocks noChangeShapeType="1"/>
          </p:cNvCxnSpPr>
          <p:nvPr/>
        </p:nvCxnSpPr>
        <p:spPr bwMode="auto">
          <a:xfrm flipH="1">
            <a:off x="1461554" y="4645751"/>
            <a:ext cx="1645643" cy="0"/>
          </a:xfrm>
          <a:prstGeom prst="straightConnector1">
            <a:avLst/>
          </a:prstGeom>
          <a:noFill/>
          <a:ln w="9525">
            <a:solidFill>
              <a:schemeClr val="tx1"/>
            </a:solidFill>
            <a:round/>
            <a:headEnd type="none" w="med" len="med"/>
            <a:tailEnd type="none" w="med" len="med"/>
          </a:ln>
        </p:spPr>
      </p:cxnSp>
      <p:cxnSp>
        <p:nvCxnSpPr>
          <p:cNvPr id="9" name="AutoShape 12"/>
          <p:cNvCxnSpPr>
            <a:cxnSpLocks noChangeShapeType="1"/>
          </p:cNvCxnSpPr>
          <p:nvPr/>
        </p:nvCxnSpPr>
        <p:spPr bwMode="auto">
          <a:xfrm flipH="1" flipV="1">
            <a:off x="1461543" y="4645751"/>
            <a:ext cx="1715216" cy="1062752"/>
          </a:xfrm>
          <a:prstGeom prst="straightConnector1">
            <a:avLst/>
          </a:prstGeom>
          <a:noFill/>
          <a:ln w="9525">
            <a:solidFill>
              <a:schemeClr val="tx1"/>
            </a:solidFill>
            <a:round/>
            <a:headEnd type="none" w="med" len="med"/>
            <a:tailEnd type="none" w="med" len="med"/>
          </a:ln>
        </p:spPr>
      </p:cxnSp>
      <p:sp>
        <p:nvSpPr>
          <p:cNvPr id="10" name="TextBox 9"/>
          <p:cNvSpPr txBox="1"/>
          <p:nvPr/>
        </p:nvSpPr>
        <p:spPr>
          <a:xfrm>
            <a:off x="209138" y="4461085"/>
            <a:ext cx="771365" cy="369332"/>
          </a:xfrm>
          <a:prstGeom prst="rect">
            <a:avLst/>
          </a:prstGeom>
          <a:noFill/>
        </p:spPr>
        <p:txBody>
          <a:bodyPr wrap="none" rtlCol="0">
            <a:spAutoFit/>
          </a:bodyPr>
          <a:lstStyle/>
          <a:p>
            <a:r>
              <a:rPr lang="en-US" sz="1800" dirty="0">
                <a:latin typeface="Calibri" charset="0"/>
                <a:ea typeface="Calibri" charset="0"/>
                <a:cs typeface="Calibri" charset="0"/>
              </a:rPr>
              <a:t>node </a:t>
            </a:r>
            <a:r>
              <a:rPr lang="en-US" sz="1800" dirty="0" err="1">
                <a:latin typeface="Calibri" charset="0"/>
                <a:ea typeface="Calibri" charset="0"/>
                <a:cs typeface="Calibri" charset="0"/>
              </a:rPr>
              <a:t>i</a:t>
            </a:r>
            <a:endParaRPr lang="en-US" sz="1800" dirty="0">
              <a:latin typeface="Calibri" charset="0"/>
              <a:ea typeface="Calibri" charset="0"/>
              <a:cs typeface="Calibri" charset="0"/>
            </a:endParaRPr>
          </a:p>
        </p:txBody>
      </p:sp>
      <p:sp>
        <p:nvSpPr>
          <p:cNvPr id="11" name="TextBox 10"/>
          <p:cNvSpPr txBox="1"/>
          <p:nvPr/>
        </p:nvSpPr>
        <p:spPr>
          <a:xfrm>
            <a:off x="323528" y="5673022"/>
            <a:ext cx="3345147" cy="646331"/>
          </a:xfrm>
          <a:prstGeom prst="rect">
            <a:avLst/>
          </a:prstGeom>
          <a:noFill/>
        </p:spPr>
        <p:txBody>
          <a:bodyPr wrap="none" rtlCol="0">
            <a:spAutoFit/>
          </a:bodyPr>
          <a:lstStyle/>
          <a:p>
            <a:r>
              <a:rPr lang="en-US" sz="1800" dirty="0">
                <a:latin typeface="Calibri" charset="0"/>
                <a:ea typeface="Calibri" charset="0"/>
                <a:cs typeface="Calibri" charset="0"/>
              </a:rPr>
              <a:t>distributes </a:t>
            </a:r>
            <a:r>
              <a:rPr lang="en-US" sz="1800" dirty="0" err="1">
                <a:latin typeface="Calibri" charset="0"/>
                <a:ea typeface="Calibri" charset="0"/>
                <a:cs typeface="Calibri" charset="0"/>
              </a:rPr>
              <a:t>k</a:t>
            </a:r>
            <a:r>
              <a:rPr lang="en-US" sz="1800" baseline="-25000" dirty="0" err="1">
                <a:latin typeface="Calibri" charset="0"/>
                <a:ea typeface="Calibri" charset="0"/>
                <a:cs typeface="Calibri" charset="0"/>
              </a:rPr>
              <a:t>i</a:t>
            </a:r>
            <a:r>
              <a:rPr lang="en-US" sz="1800" dirty="0">
                <a:latin typeface="Calibri" charset="0"/>
                <a:ea typeface="Calibri" charset="0"/>
                <a:cs typeface="Calibri" charset="0"/>
              </a:rPr>
              <a:t> edge ends uniformly</a:t>
            </a:r>
          </a:p>
          <a:p>
            <a:r>
              <a:rPr lang="en-US" sz="1800" dirty="0">
                <a:latin typeface="Calibri" charset="0"/>
                <a:ea typeface="Calibri" charset="0"/>
                <a:cs typeface="Calibri" charset="0"/>
              </a:rPr>
              <a:t>to other nodes</a:t>
            </a:r>
          </a:p>
        </p:txBody>
      </p:sp>
      <p:sp>
        <p:nvSpPr>
          <p:cNvPr id="12" name="TextBox 11"/>
          <p:cNvSpPr txBox="1"/>
          <p:nvPr/>
        </p:nvSpPr>
        <p:spPr>
          <a:xfrm>
            <a:off x="7572646" y="4537569"/>
            <a:ext cx="806632" cy="369332"/>
          </a:xfrm>
          <a:prstGeom prst="rect">
            <a:avLst/>
          </a:prstGeom>
          <a:noFill/>
        </p:spPr>
        <p:txBody>
          <a:bodyPr wrap="none" rtlCol="0">
            <a:spAutoFit/>
          </a:bodyPr>
          <a:lstStyle/>
          <a:p>
            <a:r>
              <a:rPr lang="en-US" sz="1800" dirty="0">
                <a:latin typeface="Calibri" charset="0"/>
                <a:ea typeface="Calibri" charset="0"/>
                <a:cs typeface="Calibri" charset="0"/>
              </a:rPr>
              <a:t>Node j</a:t>
            </a:r>
          </a:p>
        </p:txBody>
      </p:sp>
      <p:sp>
        <p:nvSpPr>
          <p:cNvPr id="13" name="TextBox 12"/>
          <p:cNvSpPr txBox="1"/>
          <p:nvPr/>
        </p:nvSpPr>
        <p:spPr>
          <a:xfrm>
            <a:off x="4797301" y="5673021"/>
            <a:ext cx="4297267" cy="646331"/>
          </a:xfrm>
          <a:prstGeom prst="rect">
            <a:avLst/>
          </a:prstGeom>
          <a:noFill/>
        </p:spPr>
        <p:txBody>
          <a:bodyPr wrap="none" rtlCol="0">
            <a:spAutoFit/>
          </a:bodyPr>
          <a:lstStyle/>
          <a:p>
            <a:r>
              <a:rPr lang="en-US" sz="1800" dirty="0">
                <a:latin typeface="Calibri" charset="0"/>
                <a:ea typeface="Calibri" charset="0"/>
                <a:cs typeface="Calibri" charset="0"/>
              </a:rPr>
              <a:t>Node j receives fraction of </a:t>
            </a:r>
            <a:r>
              <a:rPr lang="en-US" sz="1800" dirty="0" err="1">
                <a:latin typeface="Calibri" charset="0"/>
                <a:ea typeface="Calibri" charset="0"/>
                <a:cs typeface="Calibri" charset="0"/>
              </a:rPr>
              <a:t>k</a:t>
            </a:r>
            <a:r>
              <a:rPr lang="en-US" sz="1800" baseline="-25000" dirty="0" err="1">
                <a:latin typeface="Calibri" charset="0"/>
                <a:ea typeface="Calibri" charset="0"/>
                <a:cs typeface="Calibri" charset="0"/>
              </a:rPr>
              <a:t>j</a:t>
            </a:r>
            <a:r>
              <a:rPr lang="en-US" sz="1800" dirty="0">
                <a:latin typeface="Calibri" charset="0"/>
                <a:ea typeface="Calibri" charset="0"/>
                <a:cs typeface="Calibri" charset="0"/>
              </a:rPr>
              <a:t>/2m edge ends </a:t>
            </a:r>
            <a:br>
              <a:rPr lang="en-US" sz="1800" dirty="0">
                <a:latin typeface="Calibri" charset="0"/>
                <a:ea typeface="Calibri" charset="0"/>
                <a:cs typeface="Calibri" charset="0"/>
              </a:rPr>
            </a:br>
            <a:r>
              <a:rPr lang="en-US" sz="1800" dirty="0">
                <a:latin typeface="Calibri" charset="0"/>
                <a:ea typeface="Calibri" charset="0"/>
                <a:cs typeface="Calibri" charset="0"/>
              </a:rPr>
              <a:t>from each other node </a:t>
            </a:r>
          </a:p>
        </p:txBody>
      </p:sp>
      <p:sp>
        <p:nvSpPr>
          <p:cNvPr id="14" name="Oval 6"/>
          <p:cNvSpPr>
            <a:spLocks noChangeArrowheads="1"/>
          </p:cNvSpPr>
          <p:nvPr/>
        </p:nvSpPr>
        <p:spPr bwMode="auto">
          <a:xfrm>
            <a:off x="6874451" y="5015660"/>
            <a:ext cx="226219" cy="226219"/>
          </a:xfrm>
          <a:prstGeom prst="ellipse">
            <a:avLst/>
          </a:prstGeom>
          <a:solidFill>
            <a:schemeClr val="bg1">
              <a:lumMod val="85000"/>
            </a:schemeClr>
          </a:solidFill>
          <a:ln w="12700">
            <a:solidFill>
              <a:schemeClr val="tx1"/>
            </a:solidFill>
            <a:round/>
            <a:headEnd/>
            <a:tailEnd/>
          </a:ln>
        </p:spPr>
        <p:txBody>
          <a:bodyPr wrap="none" anchor="ctr"/>
          <a:lstStyle/>
          <a:p>
            <a:endParaRPr lang="fr-FR" sz="1800">
              <a:latin typeface="Calibri" charset="0"/>
              <a:ea typeface="Calibri" charset="0"/>
              <a:cs typeface="Calibri" charset="0"/>
            </a:endParaRPr>
          </a:p>
        </p:txBody>
      </p:sp>
      <p:sp>
        <p:nvSpPr>
          <p:cNvPr id="15" name="Oval 6"/>
          <p:cNvSpPr>
            <a:spLocks noChangeArrowheads="1"/>
          </p:cNvSpPr>
          <p:nvPr/>
        </p:nvSpPr>
        <p:spPr bwMode="auto">
          <a:xfrm>
            <a:off x="6865387" y="4106865"/>
            <a:ext cx="226219" cy="226219"/>
          </a:xfrm>
          <a:prstGeom prst="ellipse">
            <a:avLst/>
          </a:prstGeom>
          <a:solidFill>
            <a:schemeClr val="bg1">
              <a:lumMod val="85000"/>
            </a:schemeClr>
          </a:solidFill>
          <a:ln w="12700">
            <a:solidFill>
              <a:schemeClr val="tx1"/>
            </a:solidFill>
            <a:round/>
            <a:headEnd/>
            <a:tailEnd/>
          </a:ln>
        </p:spPr>
        <p:txBody>
          <a:bodyPr wrap="none" anchor="ctr"/>
          <a:lstStyle/>
          <a:p>
            <a:endParaRPr lang="fr-FR" sz="1800">
              <a:latin typeface="Calibri" charset="0"/>
              <a:ea typeface="Calibri" charset="0"/>
              <a:cs typeface="Calibri" charset="0"/>
            </a:endParaRPr>
          </a:p>
        </p:txBody>
      </p:sp>
      <p:sp>
        <p:nvSpPr>
          <p:cNvPr id="16" name="TextBox 15"/>
          <p:cNvSpPr txBox="1"/>
          <p:nvPr/>
        </p:nvSpPr>
        <p:spPr>
          <a:xfrm>
            <a:off x="3746966" y="4461085"/>
            <a:ext cx="2142766" cy="646331"/>
          </a:xfrm>
          <a:prstGeom prst="rect">
            <a:avLst/>
          </a:prstGeom>
          <a:noFill/>
        </p:spPr>
        <p:txBody>
          <a:bodyPr wrap="none" rtlCol="0">
            <a:spAutoFit/>
          </a:bodyPr>
          <a:lstStyle/>
          <a:p>
            <a:r>
              <a:rPr lang="en-US" sz="1800" dirty="0">
                <a:latin typeface="Calibri" charset="0"/>
                <a:ea typeface="Calibri" charset="0"/>
                <a:cs typeface="Calibri" charset="0"/>
              </a:rPr>
              <a:t>Will node j receive </a:t>
            </a:r>
          </a:p>
          <a:p>
            <a:r>
              <a:rPr lang="en-US" sz="1800" dirty="0">
                <a:latin typeface="Calibri" charset="0"/>
                <a:ea typeface="Calibri" charset="0"/>
                <a:cs typeface="Calibri" charset="0"/>
              </a:rPr>
              <a:t>the edge end from </a:t>
            </a:r>
            <a:r>
              <a:rPr lang="en-US" sz="1800" dirty="0" err="1">
                <a:latin typeface="Calibri" charset="0"/>
                <a:ea typeface="Calibri" charset="0"/>
                <a:cs typeface="Calibri" charset="0"/>
              </a:rPr>
              <a:t>i</a:t>
            </a:r>
            <a:r>
              <a:rPr lang="en-US" sz="1800" dirty="0">
                <a:latin typeface="Calibri" charset="0"/>
                <a:ea typeface="Calibri" charset="0"/>
                <a:cs typeface="Calibri" charset="0"/>
              </a:rPr>
              <a:t>?</a:t>
            </a:r>
          </a:p>
        </p:txBody>
      </p:sp>
    </p:spTree>
    <p:extLst>
      <p:ext uri="{BB962C8B-B14F-4D97-AF65-F5344CB8AC3E}">
        <p14:creationId xmlns:p14="http://schemas.microsoft.com/office/powerpoint/2010/main" val="9249025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91C7BC-ED8D-B649-BF1F-EE374F7F228D}"/>
              </a:ext>
            </a:extLst>
          </p:cNvPr>
          <p:cNvSpPr>
            <a:spLocks noGrp="1"/>
          </p:cNvSpPr>
          <p:nvPr>
            <p:ph type="title"/>
          </p:nvPr>
        </p:nvSpPr>
        <p:spPr/>
        <p:txBody>
          <a:bodyPr/>
          <a:lstStyle/>
          <a:p>
            <a:r>
              <a:rPr lang="en-US" dirty="0"/>
              <a:t>Overview</a:t>
            </a:r>
          </a:p>
        </p:txBody>
      </p:sp>
      <p:sp>
        <p:nvSpPr>
          <p:cNvPr id="3" name="Content Placeholder 2">
            <a:extLst>
              <a:ext uri="{FF2B5EF4-FFF2-40B4-BE49-F238E27FC236}">
                <a16:creationId xmlns:a16="http://schemas.microsoft.com/office/drawing/2014/main" id="{D5266F0F-BA67-2A4D-9BE9-E01103597380}"/>
              </a:ext>
            </a:extLst>
          </p:cNvPr>
          <p:cNvSpPr>
            <a:spLocks noGrp="1"/>
          </p:cNvSpPr>
          <p:nvPr>
            <p:ph idx="1"/>
          </p:nvPr>
        </p:nvSpPr>
        <p:spPr/>
        <p:txBody>
          <a:bodyPr/>
          <a:lstStyle/>
          <a:p>
            <a:pPr marL="514350" indent="-514350">
              <a:buAutoNum type="arabicPeriod"/>
            </a:pPr>
            <a:r>
              <a:rPr lang="en-US" dirty="0"/>
              <a:t>Data Mining</a:t>
            </a:r>
          </a:p>
          <a:p>
            <a:pPr marL="514350" indent="-514350">
              <a:buAutoNum type="arabicPeriod"/>
            </a:pPr>
            <a:r>
              <a:rPr lang="en-US" dirty="0"/>
              <a:t>Mining Social Graphs</a:t>
            </a:r>
          </a:p>
          <a:p>
            <a:pPr marL="514350" indent="-514350">
              <a:buAutoNum type="arabicPeriod"/>
            </a:pPr>
            <a:r>
              <a:rPr lang="en-US" dirty="0"/>
              <a:t>Document Classification</a:t>
            </a:r>
          </a:p>
          <a:p>
            <a:pPr marL="514350" indent="-514350">
              <a:buAutoNum type="arabicPeriod"/>
            </a:pPr>
            <a:r>
              <a:rPr lang="en-US" dirty="0"/>
              <a:t>Recommender Systems</a:t>
            </a:r>
          </a:p>
          <a:p>
            <a:pPr marL="514350" indent="-514350">
              <a:buAutoNum type="arabicPeriod"/>
            </a:pPr>
            <a:r>
              <a:rPr lang="en-US" dirty="0"/>
              <a:t>Association Rules </a:t>
            </a:r>
          </a:p>
        </p:txBody>
      </p:sp>
      <p:sp>
        <p:nvSpPr>
          <p:cNvPr id="4" name="Footer Placeholder 3">
            <a:extLst>
              <a:ext uri="{FF2B5EF4-FFF2-40B4-BE49-F238E27FC236}">
                <a16:creationId xmlns:a16="http://schemas.microsoft.com/office/drawing/2014/main" id="{D9317969-6C19-434D-AD42-70B31B1C978E}"/>
              </a:ext>
            </a:extLst>
          </p:cNvPr>
          <p:cNvSpPr>
            <a:spLocks noGrp="1"/>
          </p:cNvSpPr>
          <p:nvPr>
            <p:ph type="ftr" sz="quarter" idx="10"/>
          </p:nvPr>
        </p:nvSpPr>
        <p:spPr/>
        <p:txBody>
          <a:bodyPr/>
          <a:lstStyle/>
          <a:p>
            <a:r>
              <a:rPr lang="fr-CH"/>
              <a:t>©2021, Karl Aberer, EPFL-IC, Laboratoire de systèmes d'informations répartis </a:t>
            </a:r>
            <a:endParaRPr lang="en-GB" dirty="0"/>
          </a:p>
        </p:txBody>
      </p:sp>
    </p:spTree>
    <p:extLst>
      <p:ext uri="{BB962C8B-B14F-4D97-AF65-F5344CB8AC3E}">
        <p14:creationId xmlns:p14="http://schemas.microsoft.com/office/powerpoint/2010/main" val="149058373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Modularity</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sz="2800" dirty="0"/>
                  <a:t>Modularity measure </a:t>
                </a:r>
                <a14:m>
                  <m:oMath xmlns:m="http://schemas.openxmlformats.org/officeDocument/2006/math">
                    <m:r>
                      <a:rPr lang="fr-CH" sz="2800" i="1">
                        <a:latin typeface="Cambria Math" charset="0"/>
                      </a:rPr>
                      <m:t>𝑄</m:t>
                    </m:r>
                  </m:oMath>
                </a14:m>
                <a:endParaRPr lang="en-US" sz="2800" dirty="0"/>
              </a:p>
              <a:p>
                <a:pPr lvl="1"/>
                <a14:m>
                  <m:oMath xmlns:m="http://schemas.openxmlformats.org/officeDocument/2006/math">
                    <m:sSub>
                      <m:sSubPr>
                        <m:ctrlPr>
                          <a:rPr lang="fr-CH" sz="2400" i="1">
                            <a:latin typeface="Cambria Math" panose="02040503050406030204" pitchFamily="18" charset="0"/>
                          </a:rPr>
                        </m:ctrlPr>
                      </m:sSubPr>
                      <m:e>
                        <m:r>
                          <a:rPr lang="fr-CH" sz="2400" i="1">
                            <a:latin typeface="Cambria Math" charset="0"/>
                          </a:rPr>
                          <m:t>𝐴</m:t>
                        </m:r>
                      </m:e>
                      <m:sub>
                        <m:r>
                          <a:rPr lang="fr-CH" sz="2400" i="1">
                            <a:latin typeface="Cambria Math" charset="0"/>
                          </a:rPr>
                          <m:t>𝑖𝑗</m:t>
                        </m:r>
                      </m:sub>
                    </m:sSub>
                  </m:oMath>
                </a14:m>
                <a:r>
                  <a:rPr lang="en-US" sz="2400" dirty="0"/>
                  <a:t>  = effective number of edges between nodes </a:t>
                </a:r>
                <a14:m>
                  <m:oMath xmlns:m="http://schemas.openxmlformats.org/officeDocument/2006/math">
                    <m:r>
                      <a:rPr lang="fr-CH" sz="2400" i="1">
                        <a:latin typeface="Cambria Math" charset="0"/>
                        <a:ea typeface="Cambria Math" charset="0"/>
                        <a:cs typeface="Cambria Math" charset="0"/>
                      </a:rPr>
                      <m:t>𝑖</m:t>
                    </m:r>
                  </m:oMath>
                </a14:m>
                <a:r>
                  <a:rPr lang="en-US" sz="2400" dirty="0"/>
                  <a:t> and </a:t>
                </a:r>
                <a14:m>
                  <m:oMath xmlns:m="http://schemas.openxmlformats.org/officeDocument/2006/math">
                    <m:r>
                      <a:rPr lang="fr-CH" sz="2400" i="1">
                        <a:latin typeface="Cambria Math" panose="02040503050406030204" pitchFamily="18" charset="0"/>
                      </a:rPr>
                      <m:t>𝑗</m:t>
                    </m:r>
                  </m:oMath>
                </a14:m>
                <a:endParaRPr lang="en-US" sz="2400" dirty="0"/>
              </a:p>
              <a:p>
                <a:pPr lvl="1"/>
                <a14:m>
                  <m:oMath xmlns:m="http://schemas.openxmlformats.org/officeDocument/2006/math">
                    <m:sSub>
                      <m:sSubPr>
                        <m:ctrlPr>
                          <a:rPr lang="fr-CH" sz="2400" i="1">
                            <a:latin typeface="Cambria Math" panose="02040503050406030204" pitchFamily="18" charset="0"/>
                            <a:ea typeface="Cambria Math" charset="0"/>
                            <a:cs typeface="Cambria Math" charset="0"/>
                          </a:rPr>
                        </m:ctrlPr>
                      </m:sSubPr>
                      <m:e>
                        <m:r>
                          <a:rPr lang="fr-CH" sz="2400" b="0" i="1">
                            <a:latin typeface="Cambria Math" panose="02040503050406030204" pitchFamily="18" charset="0"/>
                            <a:ea typeface="Cambria Math" charset="0"/>
                            <a:cs typeface="Cambria Math" charset="0"/>
                          </a:rPr>
                          <m:t>𝐶</m:t>
                        </m:r>
                      </m:e>
                      <m:sub>
                        <m:r>
                          <a:rPr lang="fr-CH" sz="2400" i="1">
                            <a:latin typeface="Cambria Math" charset="0"/>
                            <a:ea typeface="Cambria Math" charset="0"/>
                            <a:cs typeface="Cambria Math" charset="0"/>
                          </a:rPr>
                          <m:t>𝑖</m:t>
                        </m:r>
                      </m:sub>
                    </m:sSub>
                    <m:r>
                      <a:rPr lang="fr-CH" sz="2400" i="1">
                        <a:latin typeface="Cambria Math" charset="0"/>
                        <a:ea typeface="Cambria Math" charset="0"/>
                        <a:cs typeface="Cambria Math" charset="0"/>
                      </a:rPr>
                      <m:t>,</m:t>
                    </m:r>
                    <m:sSub>
                      <m:sSubPr>
                        <m:ctrlPr>
                          <a:rPr lang="fr-CH" sz="2400" i="1">
                            <a:latin typeface="Cambria Math" panose="02040503050406030204" pitchFamily="18" charset="0"/>
                            <a:ea typeface="Cambria Math" charset="0"/>
                            <a:cs typeface="Cambria Math" charset="0"/>
                          </a:rPr>
                        </m:ctrlPr>
                      </m:sSubPr>
                      <m:e>
                        <m:r>
                          <a:rPr lang="fr-CH" sz="2400" b="0" i="1">
                            <a:latin typeface="Cambria Math" panose="02040503050406030204" pitchFamily="18" charset="0"/>
                            <a:ea typeface="Cambria Math" charset="0"/>
                            <a:cs typeface="Cambria Math" charset="0"/>
                          </a:rPr>
                          <m:t>𝐶</m:t>
                        </m:r>
                      </m:e>
                      <m:sub>
                        <m:r>
                          <a:rPr lang="fr-CH" sz="2400" i="1">
                            <a:latin typeface="Cambria Math" charset="0"/>
                            <a:ea typeface="Cambria Math" charset="0"/>
                            <a:cs typeface="Cambria Math" charset="0"/>
                          </a:rPr>
                          <m:t>𝑗</m:t>
                        </m:r>
                      </m:sub>
                    </m:sSub>
                    <m:r>
                      <a:rPr lang="fr-CH" sz="2400" i="1">
                        <a:latin typeface="Cambria Math" panose="02040503050406030204" pitchFamily="18" charset="0"/>
                        <a:ea typeface="Cambria Math" charset="0"/>
                        <a:cs typeface="Cambria Math" charset="0"/>
                      </a:rPr>
                      <m:t> </m:t>
                    </m:r>
                  </m:oMath>
                </a14:m>
                <a:r>
                  <a:rPr lang="en-US" sz="2400" dirty="0"/>
                  <a:t>= communities of nodes </a:t>
                </a:r>
                <a14:m>
                  <m:oMath xmlns:m="http://schemas.openxmlformats.org/officeDocument/2006/math">
                    <m:r>
                      <a:rPr lang="fr-CH" sz="2400" i="1">
                        <a:latin typeface="Cambria Math" charset="0"/>
                        <a:ea typeface="Cambria Math" charset="0"/>
                        <a:cs typeface="Cambria Math" charset="0"/>
                      </a:rPr>
                      <m:t>𝑖</m:t>
                    </m:r>
                  </m:oMath>
                </a14:m>
                <a:r>
                  <a:rPr lang="en-US" sz="2400" dirty="0"/>
                  <a:t> and </a:t>
                </a:r>
                <a14:m>
                  <m:oMath xmlns:m="http://schemas.openxmlformats.org/officeDocument/2006/math">
                    <m:r>
                      <a:rPr lang="fr-CH" sz="2400" b="0" i="1" smtClean="0">
                        <a:latin typeface="Cambria Math" panose="02040503050406030204" pitchFamily="18" charset="0"/>
                      </a:rPr>
                      <m:t>𝑗</m:t>
                    </m:r>
                  </m:oMath>
                </a14:m>
                <a:endParaRPr lang="en-US" sz="2400" dirty="0"/>
              </a:p>
              <a:p>
                <a:pPr lvl="1"/>
                <a:endParaRPr lang="en-US" sz="2400" dirty="0"/>
              </a:p>
              <a:p>
                <a:pPr/>
                <a14:m>
                  <m:oMathPara xmlns:m="http://schemas.openxmlformats.org/officeDocument/2006/math">
                    <m:oMathParaPr>
                      <m:jc m:val="centerGroup"/>
                    </m:oMathParaPr>
                    <m:oMath xmlns:m="http://schemas.openxmlformats.org/officeDocument/2006/math">
                      <m:r>
                        <a:rPr lang="fr-CH" sz="2000" b="0" i="1" smtClean="0">
                          <a:latin typeface="Cambria Math" charset="0"/>
                        </a:rPr>
                        <m:t>𝑄</m:t>
                      </m:r>
                      <m:r>
                        <a:rPr lang="fr-CH" sz="2000" b="0" i="1" smtClean="0">
                          <a:latin typeface="Cambria Math" charset="0"/>
                        </a:rPr>
                        <m:t>=</m:t>
                      </m:r>
                      <m:f>
                        <m:fPr>
                          <m:ctrlPr>
                            <a:rPr lang="fr-CH" sz="2000" b="0" i="1" smtClean="0">
                              <a:latin typeface="Cambria Math" panose="02040503050406030204" pitchFamily="18" charset="0"/>
                            </a:rPr>
                          </m:ctrlPr>
                        </m:fPr>
                        <m:num>
                          <m:r>
                            <a:rPr lang="fr-CH" sz="2000" b="0" i="1" smtClean="0">
                              <a:latin typeface="Cambria Math" charset="0"/>
                            </a:rPr>
                            <m:t>1</m:t>
                          </m:r>
                        </m:num>
                        <m:den>
                          <m:r>
                            <a:rPr lang="fr-CH" sz="2000" b="0" i="1" smtClean="0">
                              <a:latin typeface="Cambria Math" charset="0"/>
                            </a:rPr>
                            <m:t>2</m:t>
                          </m:r>
                          <m:r>
                            <a:rPr lang="fr-CH" sz="2000" b="0" i="1" smtClean="0">
                              <a:latin typeface="Cambria Math" charset="0"/>
                            </a:rPr>
                            <m:t>𝑚</m:t>
                          </m:r>
                        </m:den>
                      </m:f>
                      <m:nary>
                        <m:naryPr>
                          <m:chr m:val="∑"/>
                          <m:supHide m:val="on"/>
                          <m:ctrlPr>
                            <a:rPr lang="fr-CH" sz="2000" b="0" i="1" smtClean="0">
                              <a:latin typeface="Cambria Math" panose="02040503050406030204" pitchFamily="18" charset="0"/>
                            </a:rPr>
                          </m:ctrlPr>
                        </m:naryPr>
                        <m:sub>
                          <m:r>
                            <m:rPr>
                              <m:brk m:alnAt="7"/>
                            </m:rPr>
                            <a:rPr lang="fr-CH" sz="2000" b="0" i="1" smtClean="0">
                              <a:latin typeface="Cambria Math" charset="0"/>
                            </a:rPr>
                            <m:t>𝑖</m:t>
                          </m:r>
                          <m:r>
                            <a:rPr lang="fr-CH" sz="2000" b="0" i="1" smtClean="0">
                              <a:latin typeface="Cambria Math" charset="0"/>
                            </a:rPr>
                            <m:t>,</m:t>
                          </m:r>
                          <m:r>
                            <a:rPr lang="fr-CH" sz="2000" b="0" i="1" smtClean="0">
                              <a:latin typeface="Cambria Math" charset="0"/>
                            </a:rPr>
                            <m:t>𝑗</m:t>
                          </m:r>
                        </m:sub>
                        <m:sup/>
                        <m:e>
                          <m:d>
                            <m:dPr>
                              <m:ctrlPr>
                                <a:rPr lang="fr-CH" sz="2000" b="0" i="1" smtClean="0">
                                  <a:latin typeface="Cambria Math" panose="02040503050406030204" pitchFamily="18" charset="0"/>
                                </a:rPr>
                              </m:ctrlPr>
                            </m:dPr>
                            <m:e>
                              <m:sSub>
                                <m:sSubPr>
                                  <m:ctrlPr>
                                    <a:rPr lang="fr-CH" sz="2000" b="0" i="1" smtClean="0">
                                      <a:latin typeface="Cambria Math" panose="02040503050406030204" pitchFamily="18" charset="0"/>
                                    </a:rPr>
                                  </m:ctrlPr>
                                </m:sSubPr>
                                <m:e>
                                  <m:r>
                                    <a:rPr lang="fr-CH" sz="2000" b="0" i="1" smtClean="0">
                                      <a:latin typeface="Cambria Math" charset="0"/>
                                    </a:rPr>
                                    <m:t>𝐴</m:t>
                                  </m:r>
                                </m:e>
                                <m:sub>
                                  <m:r>
                                    <a:rPr lang="fr-CH" sz="2000" b="0" i="1" smtClean="0">
                                      <a:latin typeface="Cambria Math" charset="0"/>
                                    </a:rPr>
                                    <m:t>𝑖𝑗</m:t>
                                  </m:r>
                                </m:sub>
                              </m:sSub>
                              <m:r>
                                <a:rPr lang="fr-CH" sz="2000" b="0" i="1" smtClean="0">
                                  <a:latin typeface="Cambria Math" charset="0"/>
                                </a:rPr>
                                <m:t>−</m:t>
                              </m:r>
                              <m:f>
                                <m:fPr>
                                  <m:ctrlPr>
                                    <a:rPr lang="fr-CH" sz="2000" b="0" i="1" smtClean="0">
                                      <a:latin typeface="Cambria Math" panose="02040503050406030204" pitchFamily="18" charset="0"/>
                                    </a:rPr>
                                  </m:ctrlPr>
                                </m:fPr>
                                <m:num>
                                  <m:sSub>
                                    <m:sSubPr>
                                      <m:ctrlPr>
                                        <a:rPr lang="fr-CH" sz="2000" b="0" i="1" smtClean="0">
                                          <a:latin typeface="Cambria Math" panose="02040503050406030204" pitchFamily="18" charset="0"/>
                                        </a:rPr>
                                      </m:ctrlPr>
                                    </m:sSubPr>
                                    <m:e>
                                      <m:r>
                                        <a:rPr lang="fr-CH" sz="2000" b="0" i="1" smtClean="0">
                                          <a:latin typeface="Cambria Math" charset="0"/>
                                        </a:rPr>
                                        <m:t>𝑘</m:t>
                                      </m:r>
                                    </m:e>
                                    <m:sub>
                                      <m:r>
                                        <a:rPr lang="fr-CH" sz="2000" b="0" i="1" smtClean="0">
                                          <a:latin typeface="Cambria Math" charset="0"/>
                                        </a:rPr>
                                        <m:t>𝑖</m:t>
                                      </m:r>
                                    </m:sub>
                                  </m:sSub>
                                  <m:sSub>
                                    <m:sSubPr>
                                      <m:ctrlPr>
                                        <a:rPr lang="fr-CH" sz="2000" b="0" i="1" smtClean="0">
                                          <a:latin typeface="Cambria Math" panose="02040503050406030204" pitchFamily="18" charset="0"/>
                                        </a:rPr>
                                      </m:ctrlPr>
                                    </m:sSubPr>
                                    <m:e>
                                      <m:r>
                                        <a:rPr lang="fr-CH" sz="2000" b="0" i="1" smtClean="0">
                                          <a:latin typeface="Cambria Math" charset="0"/>
                                        </a:rPr>
                                        <m:t>𝑘</m:t>
                                      </m:r>
                                    </m:e>
                                    <m:sub>
                                      <m:r>
                                        <a:rPr lang="fr-CH" sz="2000" b="0" i="1" smtClean="0">
                                          <a:latin typeface="Cambria Math" charset="0"/>
                                        </a:rPr>
                                        <m:t>𝑗</m:t>
                                      </m:r>
                                    </m:sub>
                                  </m:sSub>
                                </m:num>
                                <m:den>
                                  <m:r>
                                    <a:rPr lang="fr-CH" sz="2000" b="0" i="1" smtClean="0">
                                      <a:latin typeface="Cambria Math" charset="0"/>
                                    </a:rPr>
                                    <m:t>2</m:t>
                                  </m:r>
                                  <m:r>
                                    <a:rPr lang="fr-CH" sz="2000" b="0" i="1" smtClean="0">
                                      <a:latin typeface="Cambria Math" charset="0"/>
                                    </a:rPr>
                                    <m:t>𝑚</m:t>
                                  </m:r>
                                </m:den>
                              </m:f>
                            </m:e>
                          </m:d>
                        </m:e>
                      </m:nary>
                      <m:r>
                        <a:rPr lang="fr-CH" sz="2000" b="0" i="1" smtClean="0">
                          <a:latin typeface="Cambria Math" charset="0"/>
                          <a:ea typeface="Cambria Math" charset="0"/>
                          <a:cs typeface="Cambria Math" charset="0"/>
                        </a:rPr>
                        <m:t>𝛿</m:t>
                      </m:r>
                      <m:r>
                        <a:rPr lang="fr-CH" sz="2000" b="0" i="1" smtClean="0">
                          <a:latin typeface="Cambria Math" charset="0"/>
                          <a:ea typeface="Cambria Math" charset="0"/>
                          <a:cs typeface="Cambria Math" charset="0"/>
                        </a:rPr>
                        <m:t>(</m:t>
                      </m:r>
                      <m:sSub>
                        <m:sSubPr>
                          <m:ctrlPr>
                            <a:rPr lang="fr-CH" sz="2000" b="0" i="1" smtClean="0">
                              <a:latin typeface="Cambria Math" panose="02040503050406030204" pitchFamily="18" charset="0"/>
                              <a:ea typeface="Cambria Math" charset="0"/>
                              <a:cs typeface="Cambria Math" charset="0"/>
                            </a:rPr>
                          </m:ctrlPr>
                        </m:sSubPr>
                        <m:e>
                          <m:r>
                            <a:rPr lang="fr-CH" sz="2000" b="0" i="1" smtClean="0">
                              <a:latin typeface="Cambria Math" panose="02040503050406030204" pitchFamily="18" charset="0"/>
                              <a:ea typeface="Cambria Math" charset="0"/>
                              <a:cs typeface="Cambria Math" charset="0"/>
                            </a:rPr>
                            <m:t>𝐶</m:t>
                          </m:r>
                        </m:e>
                        <m:sub>
                          <m:r>
                            <a:rPr lang="fr-CH" sz="2000" b="0" i="1" smtClean="0">
                              <a:latin typeface="Cambria Math" charset="0"/>
                              <a:ea typeface="Cambria Math" charset="0"/>
                              <a:cs typeface="Cambria Math" charset="0"/>
                            </a:rPr>
                            <m:t>𝑖</m:t>
                          </m:r>
                        </m:sub>
                      </m:sSub>
                      <m:r>
                        <a:rPr lang="fr-CH" sz="2000" b="0" i="1" smtClean="0">
                          <a:latin typeface="Cambria Math" charset="0"/>
                          <a:ea typeface="Cambria Math" charset="0"/>
                          <a:cs typeface="Cambria Math" charset="0"/>
                        </a:rPr>
                        <m:t>,</m:t>
                      </m:r>
                      <m:sSub>
                        <m:sSubPr>
                          <m:ctrlPr>
                            <a:rPr lang="fr-CH" sz="2000" b="0" i="1" smtClean="0">
                              <a:latin typeface="Cambria Math" panose="02040503050406030204" pitchFamily="18" charset="0"/>
                              <a:ea typeface="Cambria Math" charset="0"/>
                              <a:cs typeface="Cambria Math" charset="0"/>
                            </a:rPr>
                          </m:ctrlPr>
                        </m:sSubPr>
                        <m:e>
                          <m:r>
                            <a:rPr lang="fr-CH" sz="2000" b="0" i="1" smtClean="0">
                              <a:latin typeface="Cambria Math" panose="02040503050406030204" pitchFamily="18" charset="0"/>
                              <a:ea typeface="Cambria Math" charset="0"/>
                              <a:cs typeface="Cambria Math" charset="0"/>
                            </a:rPr>
                            <m:t>𝐶</m:t>
                          </m:r>
                        </m:e>
                        <m:sub>
                          <m:r>
                            <a:rPr lang="fr-CH" sz="2000" b="0" i="1" smtClean="0">
                              <a:latin typeface="Cambria Math" charset="0"/>
                              <a:ea typeface="Cambria Math" charset="0"/>
                              <a:cs typeface="Cambria Math" charset="0"/>
                            </a:rPr>
                            <m:t>𝑗</m:t>
                          </m:r>
                        </m:sub>
                      </m:sSub>
                      <m:r>
                        <a:rPr lang="fr-CH" sz="2000" b="0" i="1" smtClean="0">
                          <a:latin typeface="Cambria Math" charset="0"/>
                          <a:ea typeface="Cambria Math" charset="0"/>
                          <a:cs typeface="Cambria Math" charset="0"/>
                        </a:rPr>
                        <m:t>)</m:t>
                      </m:r>
                    </m:oMath>
                  </m:oMathPara>
                </a14:m>
                <a:endParaRPr lang="en-US" sz="2000" dirty="0"/>
              </a:p>
              <a:p>
                <a:r>
                  <a:rPr lang="en-US" sz="2800" dirty="0"/>
                  <a:t>Properties</a:t>
                </a:r>
              </a:p>
              <a:p>
                <a:pPr lvl="1"/>
                <a:r>
                  <a:rPr lang="en-US" sz="2400" dirty="0"/>
                  <a:t>Q in [-1,1]</a:t>
                </a:r>
              </a:p>
              <a:p>
                <a:pPr lvl="1"/>
                <a:r>
                  <a:rPr lang="en-US" sz="2400" dirty="0"/>
                  <a:t> 0.3-0.7 &lt; Q means significant community structure</a:t>
                </a:r>
              </a:p>
              <a:p>
                <a:pPr lvl="1"/>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374" t="-1259"/>
                </a:stretch>
              </a:blipFill>
            </p:spPr>
            <p:txBody>
              <a:bodyPr/>
              <a:lstStyle/>
              <a:p>
                <a:r>
                  <a:rPr lang="en-US">
                    <a:noFill/>
                  </a:rPr>
                  <a:t> </a:t>
                </a:r>
              </a:p>
            </p:txBody>
          </p:sp>
        </mc:Fallback>
      </mc:AlternateContent>
      <p:sp>
        <p:nvSpPr>
          <p:cNvPr id="4" name="Footer Placeholder 3"/>
          <p:cNvSpPr>
            <a:spLocks noGrp="1"/>
          </p:cNvSpPr>
          <p:nvPr>
            <p:ph type="ftr" sz="quarter" idx="10"/>
          </p:nvPr>
        </p:nvSpPr>
        <p:spPr/>
        <p:txBody>
          <a:bodyPr/>
          <a:lstStyle/>
          <a:p>
            <a:r>
              <a:rPr lang="fr-CH"/>
              <a:t>©2021, Karl Aberer, EPFL-IC, Laboratoire de systèmes d'informations répartis </a:t>
            </a:r>
            <a:endParaRPr lang="en-GB" dirty="0"/>
          </a:p>
        </p:txBody>
      </p:sp>
      <p:sp>
        <p:nvSpPr>
          <p:cNvPr id="7" name="TextBox 6"/>
          <p:cNvSpPr txBox="1"/>
          <p:nvPr/>
        </p:nvSpPr>
        <p:spPr>
          <a:xfrm>
            <a:off x="3995936" y="2924944"/>
            <a:ext cx="2405915" cy="338554"/>
          </a:xfrm>
          <a:prstGeom prst="rect">
            <a:avLst/>
          </a:prstGeom>
          <a:noFill/>
        </p:spPr>
        <p:txBody>
          <a:bodyPr wrap="none" rtlCol="0">
            <a:spAutoFit/>
          </a:bodyPr>
          <a:lstStyle/>
          <a:p>
            <a:r>
              <a:rPr lang="en-US" sz="1600">
                <a:latin typeface="Calibri" charset="0"/>
                <a:ea typeface="Calibri" charset="0"/>
                <a:cs typeface="Calibri" charset="0"/>
              </a:rPr>
              <a:t>Expected number of edges</a:t>
            </a:r>
          </a:p>
        </p:txBody>
      </p:sp>
      <p:sp>
        <p:nvSpPr>
          <p:cNvPr id="8" name="TextBox 7"/>
          <p:cNvSpPr txBox="1"/>
          <p:nvPr/>
        </p:nvSpPr>
        <p:spPr>
          <a:xfrm>
            <a:off x="3069688" y="3933056"/>
            <a:ext cx="2354492" cy="338554"/>
          </a:xfrm>
          <a:prstGeom prst="rect">
            <a:avLst/>
          </a:prstGeom>
          <a:noFill/>
        </p:spPr>
        <p:txBody>
          <a:bodyPr wrap="none" rtlCol="0">
            <a:spAutoFit/>
          </a:bodyPr>
          <a:lstStyle/>
          <a:p>
            <a:r>
              <a:rPr lang="en-US" sz="1600" dirty="0">
                <a:latin typeface="Calibri" charset="0"/>
                <a:ea typeface="Calibri" charset="0"/>
                <a:cs typeface="Calibri" charset="0"/>
              </a:rPr>
              <a:t>Effective number of edges</a:t>
            </a:r>
          </a:p>
        </p:txBody>
      </p:sp>
    </p:spTree>
    <p:extLst>
      <p:ext uri="{BB962C8B-B14F-4D97-AF65-F5344CB8AC3E}">
        <p14:creationId xmlns:p14="http://schemas.microsoft.com/office/powerpoint/2010/main" val="428457791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Locally Optimizing Communities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99697" y="1340768"/>
                <a:ext cx="8305800" cy="5029200"/>
              </a:xfrm>
            </p:spPr>
            <p:txBody>
              <a:bodyPr/>
              <a:lstStyle/>
              <a:p>
                <a:r>
                  <a:rPr lang="en-US" dirty="0"/>
                  <a:t>What is the modularity gain by moving node </a:t>
                </a:r>
                <a14:m>
                  <m:oMath xmlns:m="http://schemas.openxmlformats.org/officeDocument/2006/math">
                    <m:r>
                      <a:rPr lang="fr-CH" i="1">
                        <a:latin typeface="Cambria Math" charset="0"/>
                        <a:ea typeface="Cambria Math" charset="0"/>
                        <a:cs typeface="Cambria Math" charset="0"/>
                      </a:rPr>
                      <m:t>𝑖</m:t>
                    </m:r>
                  </m:oMath>
                </a14:m>
                <a:r>
                  <a:rPr lang="en-US" dirty="0"/>
                  <a:t> to the communities of any of its neighbors? </a:t>
                </a:r>
              </a:p>
              <a:p>
                <a:pPr lvl="1"/>
                <a:r>
                  <a:rPr lang="en-US" dirty="0"/>
                  <a:t>Test all possibilities and choose the best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99697" y="1340768"/>
                <a:ext cx="8305800" cy="5029200"/>
              </a:xfrm>
              <a:blipFill>
                <a:blip r:embed="rId3"/>
                <a:stretch>
                  <a:fillRect l="-1832" t="-1511" r="-1527"/>
                </a:stretch>
              </a:blipFill>
            </p:spPr>
            <p:txBody>
              <a:bodyPr/>
              <a:lstStyle/>
              <a:p>
                <a:r>
                  <a:rPr lang="en-US">
                    <a:noFill/>
                  </a:rPr>
                  <a:t> </a:t>
                </a:r>
              </a:p>
            </p:txBody>
          </p:sp>
        </mc:Fallback>
      </mc:AlternateContent>
      <p:sp>
        <p:nvSpPr>
          <p:cNvPr id="4" name="Footer Placeholder 3"/>
          <p:cNvSpPr>
            <a:spLocks noGrp="1"/>
          </p:cNvSpPr>
          <p:nvPr>
            <p:ph type="ftr" sz="quarter" idx="10"/>
          </p:nvPr>
        </p:nvSpPr>
        <p:spPr/>
        <p:txBody>
          <a:bodyPr/>
          <a:lstStyle/>
          <a:p>
            <a:r>
              <a:rPr lang="fr-CH"/>
              <a:t>©2021, Karl Aberer, EPFL-IC, Laboratoire de systèmes d'informations répartis </a:t>
            </a:r>
            <a:endParaRPr lang="en-GB" dirty="0"/>
          </a:p>
        </p:txBody>
      </p:sp>
      <p:sp>
        <p:nvSpPr>
          <p:cNvPr id="5" name="Oval 4"/>
          <p:cNvSpPr/>
          <p:nvPr/>
        </p:nvSpPr>
        <p:spPr>
          <a:xfrm>
            <a:off x="5430080" y="3429000"/>
            <a:ext cx="1179440" cy="1323679"/>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 name="Oval 5"/>
          <p:cNvSpPr/>
          <p:nvPr/>
        </p:nvSpPr>
        <p:spPr>
          <a:xfrm>
            <a:off x="2306487" y="3322724"/>
            <a:ext cx="1910775" cy="1521111"/>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7" name="Oval 4"/>
          <p:cNvSpPr>
            <a:spLocks noChangeArrowheads="1"/>
          </p:cNvSpPr>
          <p:nvPr/>
        </p:nvSpPr>
        <p:spPr bwMode="auto">
          <a:xfrm>
            <a:off x="5018124" y="3581773"/>
            <a:ext cx="226219" cy="226219"/>
          </a:xfrm>
          <a:prstGeom prst="ellipse">
            <a:avLst/>
          </a:prstGeom>
          <a:solidFill>
            <a:schemeClr val="tx1"/>
          </a:solidFill>
          <a:ln w="12700">
            <a:solidFill>
              <a:schemeClr val="tx1"/>
            </a:solidFill>
            <a:round/>
            <a:headEnd/>
            <a:tailEnd/>
          </a:ln>
        </p:spPr>
        <p:txBody>
          <a:bodyPr wrap="none" anchor="ctr"/>
          <a:lstStyle/>
          <a:p>
            <a:r>
              <a:rPr lang="fr-FR" sz="900" dirty="0">
                <a:solidFill>
                  <a:schemeClr val="bg1"/>
                </a:solidFill>
              </a:rPr>
              <a:t>3</a:t>
            </a:r>
          </a:p>
        </p:txBody>
      </p:sp>
      <p:sp>
        <p:nvSpPr>
          <p:cNvPr id="8" name="Oval 5"/>
          <p:cNvSpPr>
            <a:spLocks noChangeArrowheads="1"/>
          </p:cNvSpPr>
          <p:nvPr/>
        </p:nvSpPr>
        <p:spPr bwMode="auto">
          <a:xfrm>
            <a:off x="3591214" y="4167602"/>
            <a:ext cx="226219" cy="226219"/>
          </a:xfrm>
          <a:prstGeom prst="ellipse">
            <a:avLst/>
          </a:prstGeom>
          <a:solidFill>
            <a:schemeClr val="tx1"/>
          </a:solidFill>
          <a:ln w="12700">
            <a:solidFill>
              <a:schemeClr val="tx1"/>
            </a:solidFill>
            <a:round/>
            <a:headEnd/>
            <a:tailEnd/>
          </a:ln>
        </p:spPr>
        <p:txBody>
          <a:bodyPr wrap="none" anchor="ctr"/>
          <a:lstStyle/>
          <a:p>
            <a:r>
              <a:rPr lang="fr-FR" sz="900" dirty="0">
                <a:solidFill>
                  <a:schemeClr val="bg1"/>
                </a:solidFill>
              </a:rPr>
              <a:t>1</a:t>
            </a:r>
          </a:p>
        </p:txBody>
      </p:sp>
      <p:sp>
        <p:nvSpPr>
          <p:cNvPr id="9" name="Oval 6"/>
          <p:cNvSpPr>
            <a:spLocks noChangeArrowheads="1"/>
          </p:cNvSpPr>
          <p:nvPr/>
        </p:nvSpPr>
        <p:spPr bwMode="auto">
          <a:xfrm>
            <a:off x="5557477" y="4122316"/>
            <a:ext cx="226219" cy="226219"/>
          </a:xfrm>
          <a:prstGeom prst="ellipse">
            <a:avLst/>
          </a:prstGeom>
          <a:solidFill>
            <a:schemeClr val="tx1"/>
          </a:solidFill>
          <a:ln w="12700">
            <a:solidFill>
              <a:schemeClr val="tx1"/>
            </a:solidFill>
            <a:round/>
            <a:headEnd/>
            <a:tailEnd/>
          </a:ln>
        </p:spPr>
        <p:txBody>
          <a:bodyPr wrap="none" anchor="ctr"/>
          <a:lstStyle/>
          <a:p>
            <a:r>
              <a:rPr lang="fr-FR" sz="900" dirty="0">
                <a:solidFill>
                  <a:schemeClr val="bg1"/>
                </a:solidFill>
              </a:rPr>
              <a:t>4</a:t>
            </a:r>
          </a:p>
        </p:txBody>
      </p:sp>
      <p:sp>
        <p:nvSpPr>
          <p:cNvPr id="10" name="Oval 7"/>
          <p:cNvSpPr>
            <a:spLocks noChangeArrowheads="1"/>
          </p:cNvSpPr>
          <p:nvPr/>
        </p:nvSpPr>
        <p:spPr bwMode="auto">
          <a:xfrm>
            <a:off x="4262076" y="3581773"/>
            <a:ext cx="226219" cy="226219"/>
          </a:xfrm>
          <a:prstGeom prst="ellipse">
            <a:avLst/>
          </a:prstGeom>
          <a:solidFill>
            <a:schemeClr val="tx1"/>
          </a:solidFill>
          <a:ln w="12700">
            <a:solidFill>
              <a:schemeClr val="tx1"/>
            </a:solidFill>
            <a:round/>
            <a:headEnd/>
            <a:tailEnd/>
          </a:ln>
        </p:spPr>
        <p:txBody>
          <a:bodyPr wrap="none" anchor="ctr"/>
          <a:lstStyle/>
          <a:p>
            <a:r>
              <a:rPr lang="fr-FR" sz="900" dirty="0">
                <a:solidFill>
                  <a:schemeClr val="bg1"/>
                </a:solidFill>
              </a:rPr>
              <a:t>2</a:t>
            </a:r>
          </a:p>
        </p:txBody>
      </p:sp>
      <p:sp>
        <p:nvSpPr>
          <p:cNvPr id="11" name="Oval 9"/>
          <p:cNvSpPr>
            <a:spLocks noChangeArrowheads="1"/>
          </p:cNvSpPr>
          <p:nvPr/>
        </p:nvSpPr>
        <p:spPr bwMode="auto">
          <a:xfrm>
            <a:off x="4639505" y="4824785"/>
            <a:ext cx="226219" cy="226219"/>
          </a:xfrm>
          <a:prstGeom prst="ellipse">
            <a:avLst/>
          </a:prstGeom>
          <a:noFill/>
          <a:ln w="38100">
            <a:solidFill>
              <a:schemeClr val="tx1"/>
            </a:solidFill>
            <a:round/>
            <a:headEnd/>
            <a:tailEnd/>
          </a:ln>
        </p:spPr>
        <p:txBody>
          <a:bodyPr wrap="none" anchor="ctr"/>
          <a:lstStyle/>
          <a:p>
            <a:r>
              <a:rPr lang="en-US" sz="1050" b="1" dirty="0" err="1"/>
              <a:t>i</a:t>
            </a:r>
            <a:endParaRPr lang="en-US" sz="1050" b="1" dirty="0"/>
          </a:p>
        </p:txBody>
      </p:sp>
      <p:cxnSp>
        <p:nvCxnSpPr>
          <p:cNvPr id="12" name="AutoShape 10"/>
          <p:cNvCxnSpPr>
            <a:cxnSpLocks noChangeShapeType="1"/>
            <a:stCxn id="8" idx="5"/>
          </p:cNvCxnSpPr>
          <p:nvPr/>
        </p:nvCxnSpPr>
        <p:spPr bwMode="auto">
          <a:xfrm>
            <a:off x="3784304" y="4360691"/>
            <a:ext cx="865917" cy="571250"/>
          </a:xfrm>
          <a:prstGeom prst="straightConnector1">
            <a:avLst/>
          </a:prstGeom>
          <a:noFill/>
          <a:ln w="9525">
            <a:solidFill>
              <a:schemeClr val="tx1"/>
            </a:solidFill>
            <a:round/>
            <a:headEnd type="none" w="med" len="med"/>
            <a:tailEnd type="none" w="med" len="med"/>
          </a:ln>
        </p:spPr>
      </p:cxnSp>
      <p:cxnSp>
        <p:nvCxnSpPr>
          <p:cNvPr id="13" name="AutoShape 11"/>
          <p:cNvCxnSpPr>
            <a:cxnSpLocks noChangeShapeType="1"/>
            <a:stCxn id="14" idx="4"/>
          </p:cNvCxnSpPr>
          <p:nvPr/>
        </p:nvCxnSpPr>
        <p:spPr bwMode="auto">
          <a:xfrm>
            <a:off x="4375186" y="3807991"/>
            <a:ext cx="297656" cy="1035844"/>
          </a:xfrm>
          <a:prstGeom prst="straightConnector1">
            <a:avLst/>
          </a:prstGeom>
          <a:noFill/>
          <a:ln w="9525">
            <a:solidFill>
              <a:schemeClr val="tx1"/>
            </a:solidFill>
            <a:round/>
            <a:headEnd type="none" w="med" len="med"/>
            <a:tailEnd type="none" w="med" len="med"/>
          </a:ln>
        </p:spPr>
      </p:cxnSp>
      <p:cxnSp>
        <p:nvCxnSpPr>
          <p:cNvPr id="14" name="AutoShape 12"/>
          <p:cNvCxnSpPr>
            <a:cxnSpLocks noChangeShapeType="1"/>
            <a:stCxn id="11" idx="4"/>
          </p:cNvCxnSpPr>
          <p:nvPr/>
        </p:nvCxnSpPr>
        <p:spPr bwMode="auto">
          <a:xfrm flipH="1">
            <a:off x="4832386" y="3807991"/>
            <a:ext cx="298847" cy="1035844"/>
          </a:xfrm>
          <a:prstGeom prst="straightConnector1">
            <a:avLst/>
          </a:prstGeom>
          <a:noFill/>
          <a:ln w="9525">
            <a:solidFill>
              <a:schemeClr val="tx1"/>
            </a:solidFill>
            <a:round/>
            <a:headEnd type="none" w="med" len="med"/>
            <a:tailEnd type="none" w="med" len="med"/>
          </a:ln>
        </p:spPr>
      </p:cxnSp>
      <p:cxnSp>
        <p:nvCxnSpPr>
          <p:cNvPr id="15" name="AutoShape 13"/>
          <p:cNvCxnSpPr>
            <a:cxnSpLocks noChangeShapeType="1"/>
            <a:stCxn id="13" idx="3"/>
          </p:cNvCxnSpPr>
          <p:nvPr/>
        </p:nvCxnSpPr>
        <p:spPr bwMode="auto">
          <a:xfrm flipH="1">
            <a:off x="4880009" y="4315198"/>
            <a:ext cx="710804" cy="622697"/>
          </a:xfrm>
          <a:prstGeom prst="straightConnector1">
            <a:avLst/>
          </a:prstGeom>
          <a:noFill/>
          <a:ln w="9525">
            <a:solidFill>
              <a:schemeClr val="tx1"/>
            </a:solidFill>
            <a:round/>
            <a:headEnd type="none" w="med" len="med"/>
            <a:tailEnd type="none" w="med" len="med"/>
          </a:ln>
        </p:spPr>
      </p:cxnSp>
      <p:sp>
        <p:nvSpPr>
          <p:cNvPr id="16" name="Oval 9"/>
          <p:cNvSpPr>
            <a:spLocks noChangeArrowheads="1"/>
          </p:cNvSpPr>
          <p:nvPr/>
        </p:nvSpPr>
        <p:spPr bwMode="auto">
          <a:xfrm>
            <a:off x="3213240" y="3423549"/>
            <a:ext cx="226219" cy="226219"/>
          </a:xfrm>
          <a:prstGeom prst="ellipse">
            <a:avLst/>
          </a:prstGeom>
          <a:noFill/>
          <a:ln w="38100">
            <a:solidFill>
              <a:schemeClr val="tx1"/>
            </a:solidFill>
            <a:round/>
            <a:headEnd/>
            <a:tailEnd/>
          </a:ln>
        </p:spPr>
        <p:txBody>
          <a:bodyPr wrap="none" anchor="ctr"/>
          <a:lstStyle/>
          <a:p>
            <a:endParaRPr lang="en-US" sz="1050" b="1" dirty="0"/>
          </a:p>
        </p:txBody>
      </p:sp>
      <p:sp>
        <p:nvSpPr>
          <p:cNvPr id="17" name="Oval 9"/>
          <p:cNvSpPr>
            <a:spLocks noChangeArrowheads="1"/>
          </p:cNvSpPr>
          <p:nvPr/>
        </p:nvSpPr>
        <p:spPr bwMode="auto">
          <a:xfrm>
            <a:off x="2986584" y="3879015"/>
            <a:ext cx="226219" cy="226219"/>
          </a:xfrm>
          <a:prstGeom prst="ellipse">
            <a:avLst/>
          </a:prstGeom>
          <a:noFill/>
          <a:ln w="38100">
            <a:solidFill>
              <a:schemeClr val="tx1"/>
            </a:solidFill>
            <a:round/>
            <a:headEnd/>
            <a:tailEnd/>
          </a:ln>
        </p:spPr>
        <p:txBody>
          <a:bodyPr wrap="none" anchor="ctr"/>
          <a:lstStyle/>
          <a:p>
            <a:endParaRPr lang="en-US" sz="1050" b="1" dirty="0"/>
          </a:p>
        </p:txBody>
      </p:sp>
      <p:sp>
        <p:nvSpPr>
          <p:cNvPr id="18" name="Oval 9"/>
          <p:cNvSpPr>
            <a:spLocks noChangeArrowheads="1"/>
          </p:cNvSpPr>
          <p:nvPr/>
        </p:nvSpPr>
        <p:spPr bwMode="auto">
          <a:xfrm>
            <a:off x="3212367" y="4509958"/>
            <a:ext cx="226219" cy="226219"/>
          </a:xfrm>
          <a:prstGeom prst="ellipse">
            <a:avLst/>
          </a:prstGeom>
          <a:noFill/>
          <a:ln w="38100">
            <a:solidFill>
              <a:schemeClr val="tx1"/>
            </a:solidFill>
            <a:round/>
            <a:headEnd/>
            <a:tailEnd/>
          </a:ln>
        </p:spPr>
        <p:txBody>
          <a:bodyPr wrap="none" anchor="ctr"/>
          <a:lstStyle/>
          <a:p>
            <a:endParaRPr lang="en-US" sz="1050" b="1" dirty="0"/>
          </a:p>
        </p:txBody>
      </p:sp>
      <p:cxnSp>
        <p:nvCxnSpPr>
          <p:cNvPr id="19" name="AutoShape 10"/>
          <p:cNvCxnSpPr>
            <a:cxnSpLocks noChangeShapeType="1"/>
            <a:stCxn id="17" idx="5"/>
            <a:endCxn id="8" idx="1"/>
          </p:cNvCxnSpPr>
          <p:nvPr/>
        </p:nvCxnSpPr>
        <p:spPr bwMode="auto">
          <a:xfrm>
            <a:off x="3406329" y="3616638"/>
            <a:ext cx="218014" cy="584093"/>
          </a:xfrm>
          <a:prstGeom prst="straightConnector1">
            <a:avLst/>
          </a:prstGeom>
          <a:noFill/>
          <a:ln w="9525">
            <a:solidFill>
              <a:schemeClr val="tx1"/>
            </a:solidFill>
            <a:round/>
            <a:headEnd type="none" w="med" len="med"/>
            <a:tailEnd type="none" w="med" len="med"/>
          </a:ln>
        </p:spPr>
      </p:cxnSp>
      <p:cxnSp>
        <p:nvCxnSpPr>
          <p:cNvPr id="20" name="AutoShape 10"/>
          <p:cNvCxnSpPr>
            <a:cxnSpLocks noChangeShapeType="1"/>
            <a:stCxn id="17" idx="5"/>
            <a:endCxn id="18" idx="7"/>
          </p:cNvCxnSpPr>
          <p:nvPr/>
        </p:nvCxnSpPr>
        <p:spPr bwMode="auto">
          <a:xfrm flipH="1">
            <a:off x="3179674" y="3616639"/>
            <a:ext cx="226655" cy="295505"/>
          </a:xfrm>
          <a:prstGeom prst="straightConnector1">
            <a:avLst/>
          </a:prstGeom>
          <a:noFill/>
          <a:ln w="9525">
            <a:solidFill>
              <a:schemeClr val="tx1"/>
            </a:solidFill>
            <a:round/>
            <a:headEnd type="none" w="med" len="med"/>
            <a:tailEnd type="none" w="med" len="med"/>
          </a:ln>
        </p:spPr>
      </p:cxnSp>
      <p:cxnSp>
        <p:nvCxnSpPr>
          <p:cNvPr id="21" name="AutoShape 10"/>
          <p:cNvCxnSpPr>
            <a:cxnSpLocks noChangeShapeType="1"/>
            <a:stCxn id="8" idx="1"/>
            <a:endCxn id="18" idx="6"/>
          </p:cNvCxnSpPr>
          <p:nvPr/>
        </p:nvCxnSpPr>
        <p:spPr bwMode="auto">
          <a:xfrm flipH="1" flipV="1">
            <a:off x="3212803" y="3992124"/>
            <a:ext cx="411540" cy="208607"/>
          </a:xfrm>
          <a:prstGeom prst="straightConnector1">
            <a:avLst/>
          </a:prstGeom>
          <a:noFill/>
          <a:ln w="9525">
            <a:solidFill>
              <a:schemeClr val="tx1"/>
            </a:solidFill>
            <a:round/>
            <a:headEnd type="none" w="med" len="med"/>
            <a:tailEnd type="none" w="med" len="med"/>
          </a:ln>
        </p:spPr>
      </p:cxnSp>
      <p:cxnSp>
        <p:nvCxnSpPr>
          <p:cNvPr id="22" name="AutoShape 10"/>
          <p:cNvCxnSpPr>
            <a:cxnSpLocks noChangeShapeType="1"/>
            <a:stCxn id="19" idx="1"/>
            <a:endCxn id="18" idx="4"/>
          </p:cNvCxnSpPr>
          <p:nvPr/>
        </p:nvCxnSpPr>
        <p:spPr bwMode="auto">
          <a:xfrm flipH="1" flipV="1">
            <a:off x="3099694" y="4105234"/>
            <a:ext cx="145802" cy="437854"/>
          </a:xfrm>
          <a:prstGeom prst="straightConnector1">
            <a:avLst/>
          </a:prstGeom>
          <a:noFill/>
          <a:ln w="9525">
            <a:solidFill>
              <a:schemeClr val="tx1"/>
            </a:solidFill>
            <a:round/>
            <a:headEnd type="none" w="med" len="med"/>
            <a:tailEnd type="none" w="med" len="med"/>
          </a:ln>
        </p:spPr>
      </p:cxnSp>
      <p:cxnSp>
        <p:nvCxnSpPr>
          <p:cNvPr id="23" name="AutoShape 10"/>
          <p:cNvCxnSpPr>
            <a:cxnSpLocks noChangeShapeType="1"/>
            <a:stCxn id="11" idx="2"/>
            <a:endCxn id="19" idx="6"/>
          </p:cNvCxnSpPr>
          <p:nvPr/>
        </p:nvCxnSpPr>
        <p:spPr bwMode="auto">
          <a:xfrm flipH="1" flipV="1">
            <a:off x="3438585" y="4623068"/>
            <a:ext cx="1200920" cy="314827"/>
          </a:xfrm>
          <a:prstGeom prst="straightConnector1">
            <a:avLst/>
          </a:prstGeom>
          <a:noFill/>
          <a:ln w="9525">
            <a:solidFill>
              <a:schemeClr val="tx1"/>
            </a:solidFill>
            <a:round/>
            <a:headEnd type="none" w="med" len="med"/>
            <a:tailEnd type="none" w="med" len="med"/>
          </a:ln>
        </p:spPr>
      </p:cxnSp>
      <p:cxnSp>
        <p:nvCxnSpPr>
          <p:cNvPr id="24" name="AutoShape 10"/>
          <p:cNvCxnSpPr>
            <a:cxnSpLocks noChangeShapeType="1"/>
            <a:stCxn id="11" idx="2"/>
            <a:endCxn id="17" idx="5"/>
          </p:cNvCxnSpPr>
          <p:nvPr/>
        </p:nvCxnSpPr>
        <p:spPr bwMode="auto">
          <a:xfrm flipH="1" flipV="1">
            <a:off x="3406329" y="3616639"/>
            <a:ext cx="1233176" cy="1321256"/>
          </a:xfrm>
          <a:prstGeom prst="straightConnector1">
            <a:avLst/>
          </a:prstGeom>
          <a:noFill/>
          <a:ln w="9525">
            <a:solidFill>
              <a:schemeClr val="tx1"/>
            </a:solidFill>
            <a:round/>
            <a:headEnd type="none" w="med" len="med"/>
            <a:tailEnd type="none" w="med" len="med"/>
          </a:ln>
        </p:spPr>
      </p:cxnSp>
      <p:sp>
        <p:nvSpPr>
          <p:cNvPr id="25" name="Oval 9"/>
          <p:cNvSpPr>
            <a:spLocks noChangeArrowheads="1"/>
          </p:cNvSpPr>
          <p:nvPr/>
        </p:nvSpPr>
        <p:spPr bwMode="auto">
          <a:xfrm>
            <a:off x="5783696" y="3694882"/>
            <a:ext cx="226219" cy="226219"/>
          </a:xfrm>
          <a:prstGeom prst="ellipse">
            <a:avLst/>
          </a:prstGeom>
          <a:noFill/>
          <a:ln w="38100">
            <a:solidFill>
              <a:schemeClr val="tx1"/>
            </a:solidFill>
            <a:round/>
            <a:headEnd/>
            <a:tailEnd/>
          </a:ln>
        </p:spPr>
        <p:txBody>
          <a:bodyPr wrap="none" anchor="ctr"/>
          <a:lstStyle/>
          <a:p>
            <a:endParaRPr lang="en-US" sz="1050" b="1" dirty="0"/>
          </a:p>
        </p:txBody>
      </p:sp>
      <p:sp>
        <p:nvSpPr>
          <p:cNvPr id="26" name="Oval 9"/>
          <p:cNvSpPr>
            <a:spLocks noChangeArrowheads="1"/>
          </p:cNvSpPr>
          <p:nvPr/>
        </p:nvSpPr>
        <p:spPr bwMode="auto">
          <a:xfrm>
            <a:off x="6209940" y="4155445"/>
            <a:ext cx="226219" cy="226219"/>
          </a:xfrm>
          <a:prstGeom prst="ellipse">
            <a:avLst/>
          </a:prstGeom>
          <a:noFill/>
          <a:ln w="38100">
            <a:solidFill>
              <a:schemeClr val="tx1"/>
            </a:solidFill>
            <a:round/>
            <a:headEnd/>
            <a:tailEnd/>
          </a:ln>
        </p:spPr>
        <p:txBody>
          <a:bodyPr wrap="none" anchor="ctr"/>
          <a:lstStyle/>
          <a:p>
            <a:endParaRPr lang="en-US" sz="1050" b="1" dirty="0"/>
          </a:p>
        </p:txBody>
      </p:sp>
      <p:cxnSp>
        <p:nvCxnSpPr>
          <p:cNvPr id="27" name="AutoShape 13"/>
          <p:cNvCxnSpPr>
            <a:cxnSpLocks noChangeShapeType="1"/>
            <a:endCxn id="9" idx="7"/>
          </p:cNvCxnSpPr>
          <p:nvPr/>
        </p:nvCxnSpPr>
        <p:spPr bwMode="auto">
          <a:xfrm flipH="1">
            <a:off x="5750567" y="3921100"/>
            <a:ext cx="146239" cy="234345"/>
          </a:xfrm>
          <a:prstGeom prst="straightConnector1">
            <a:avLst/>
          </a:prstGeom>
          <a:noFill/>
          <a:ln w="9525">
            <a:solidFill>
              <a:schemeClr val="tx1"/>
            </a:solidFill>
            <a:round/>
            <a:headEnd type="none" w="med" len="med"/>
            <a:tailEnd type="none" w="med" len="med"/>
          </a:ln>
        </p:spPr>
      </p:cxnSp>
      <p:cxnSp>
        <p:nvCxnSpPr>
          <p:cNvPr id="28" name="AutoShape 13"/>
          <p:cNvCxnSpPr>
            <a:cxnSpLocks noChangeShapeType="1"/>
          </p:cNvCxnSpPr>
          <p:nvPr/>
        </p:nvCxnSpPr>
        <p:spPr bwMode="auto">
          <a:xfrm>
            <a:off x="5976785" y="3887971"/>
            <a:ext cx="266283" cy="300603"/>
          </a:xfrm>
          <a:prstGeom prst="straightConnector1">
            <a:avLst/>
          </a:prstGeom>
          <a:noFill/>
          <a:ln w="9525">
            <a:solidFill>
              <a:schemeClr val="tx1"/>
            </a:solidFill>
            <a:round/>
            <a:headEnd type="none" w="med" len="med"/>
            <a:tailEnd type="none" w="med" len="med"/>
          </a:ln>
        </p:spPr>
      </p:cxnSp>
      <p:cxnSp>
        <p:nvCxnSpPr>
          <p:cNvPr id="29" name="AutoShape 13"/>
          <p:cNvCxnSpPr>
            <a:cxnSpLocks noChangeShapeType="1"/>
            <a:stCxn id="9" idx="6"/>
          </p:cNvCxnSpPr>
          <p:nvPr/>
        </p:nvCxnSpPr>
        <p:spPr bwMode="auto">
          <a:xfrm>
            <a:off x="5783696" y="4235426"/>
            <a:ext cx="426244" cy="33129"/>
          </a:xfrm>
          <a:prstGeom prst="straightConnector1">
            <a:avLst/>
          </a:prstGeom>
          <a:noFill/>
          <a:ln w="9525">
            <a:solidFill>
              <a:schemeClr val="tx1"/>
            </a:solidFill>
            <a:round/>
            <a:headEnd type="none" w="med" len="med"/>
            <a:tailEnd type="none" w="med" len="med"/>
          </a:ln>
        </p:spPr>
      </p:cxnSp>
      <p:cxnSp>
        <p:nvCxnSpPr>
          <p:cNvPr id="30" name="Straight Arrow Connector 29"/>
          <p:cNvCxnSpPr/>
          <p:nvPr/>
        </p:nvCxnSpPr>
        <p:spPr>
          <a:xfrm flipH="1" flipV="1">
            <a:off x="3784304" y="4937896"/>
            <a:ext cx="703991" cy="183811"/>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863903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a:t>
            </a:r>
          </a:p>
        </p:txBody>
      </p:sp>
      <p:sp>
        <p:nvSpPr>
          <p:cNvPr id="3" name="Content Placeholder 2"/>
          <p:cNvSpPr>
            <a:spLocks noGrp="1"/>
          </p:cNvSpPr>
          <p:nvPr>
            <p:ph idx="1"/>
          </p:nvPr>
        </p:nvSpPr>
        <p:spPr>
          <a:xfrm>
            <a:off x="179388" y="1341438"/>
            <a:ext cx="8305800" cy="2303586"/>
          </a:xfrm>
        </p:spPr>
        <p:txBody>
          <a:bodyPr/>
          <a:lstStyle/>
          <a:p>
            <a:r>
              <a:rPr lang="en-US" dirty="0"/>
              <a:t>Initial modularity Q = 0</a:t>
            </a:r>
          </a:p>
          <a:p>
            <a:r>
              <a:rPr lang="en-US" dirty="0"/>
              <a:t>Start processing nodes in order</a:t>
            </a:r>
          </a:p>
          <a:p>
            <a:r>
              <a:rPr lang="en-US" dirty="0"/>
              <a:t>	</a:t>
            </a:r>
          </a:p>
        </p:txBody>
      </p:sp>
      <p:sp>
        <p:nvSpPr>
          <p:cNvPr id="4" name="Footer Placeholder 3"/>
          <p:cNvSpPr>
            <a:spLocks noGrp="1"/>
          </p:cNvSpPr>
          <p:nvPr>
            <p:ph type="ftr" sz="quarter" idx="10"/>
          </p:nvPr>
        </p:nvSpPr>
        <p:spPr/>
        <p:txBody>
          <a:bodyPr/>
          <a:lstStyle/>
          <a:p>
            <a:r>
              <a:rPr lang="fr-CH"/>
              <a:t>©2021, Karl Aberer, EPFL-IC, Laboratoire de systèmes d'informations répartis </a:t>
            </a:r>
            <a:endParaRPr lang="en-GB" dirty="0"/>
          </a:p>
        </p:txBody>
      </p:sp>
      <p:sp>
        <p:nvSpPr>
          <p:cNvPr id="5" name="Oval 4"/>
          <p:cNvSpPr/>
          <p:nvPr/>
        </p:nvSpPr>
        <p:spPr bwMode="auto">
          <a:xfrm>
            <a:off x="2246328" y="4356409"/>
            <a:ext cx="432048" cy="432048"/>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chemeClr val="bg1"/>
                </a:solidFill>
                <a:effectLst/>
                <a:latin typeface="Calibri" charset="0"/>
                <a:ea typeface="Calibri" charset="0"/>
                <a:cs typeface="Calibri" charset="0"/>
              </a:rPr>
              <a:t>1</a:t>
            </a:r>
          </a:p>
        </p:txBody>
      </p:sp>
      <p:sp>
        <p:nvSpPr>
          <p:cNvPr id="6" name="Oval 5"/>
          <p:cNvSpPr/>
          <p:nvPr/>
        </p:nvSpPr>
        <p:spPr bwMode="auto">
          <a:xfrm>
            <a:off x="3542472" y="4788457"/>
            <a:ext cx="432048" cy="432048"/>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bg1"/>
                </a:solidFill>
                <a:effectLst/>
                <a:latin typeface="Calibri" charset="0"/>
                <a:ea typeface="Calibri" charset="0"/>
                <a:cs typeface="Calibri" charset="0"/>
              </a:rPr>
              <a:t>3</a:t>
            </a:r>
          </a:p>
        </p:txBody>
      </p:sp>
      <p:sp>
        <p:nvSpPr>
          <p:cNvPr id="7" name="Oval 6"/>
          <p:cNvSpPr/>
          <p:nvPr/>
        </p:nvSpPr>
        <p:spPr bwMode="auto">
          <a:xfrm>
            <a:off x="2246328" y="5299515"/>
            <a:ext cx="432048" cy="432048"/>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bg1"/>
                </a:solidFill>
                <a:effectLst/>
                <a:latin typeface="Calibri" charset="0"/>
                <a:ea typeface="Calibri" charset="0"/>
                <a:cs typeface="Calibri" charset="0"/>
              </a:rPr>
              <a:t>2</a:t>
            </a:r>
          </a:p>
        </p:txBody>
      </p:sp>
      <p:sp>
        <p:nvSpPr>
          <p:cNvPr id="8" name="Oval 7"/>
          <p:cNvSpPr/>
          <p:nvPr/>
        </p:nvSpPr>
        <p:spPr bwMode="auto">
          <a:xfrm>
            <a:off x="4849324" y="4788457"/>
            <a:ext cx="432048" cy="432048"/>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bg1"/>
                </a:solidFill>
                <a:effectLst/>
                <a:latin typeface="Calibri" charset="0"/>
                <a:ea typeface="Calibri" charset="0"/>
                <a:cs typeface="Calibri" charset="0"/>
              </a:rPr>
              <a:t>4</a:t>
            </a:r>
          </a:p>
        </p:txBody>
      </p:sp>
      <p:sp>
        <p:nvSpPr>
          <p:cNvPr id="9" name="Oval 8"/>
          <p:cNvSpPr/>
          <p:nvPr/>
        </p:nvSpPr>
        <p:spPr bwMode="auto">
          <a:xfrm>
            <a:off x="6133074" y="4356409"/>
            <a:ext cx="432048" cy="432048"/>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bg1"/>
                </a:solidFill>
                <a:effectLst/>
                <a:latin typeface="Calibri" charset="0"/>
                <a:ea typeface="Calibri" charset="0"/>
                <a:cs typeface="Calibri" charset="0"/>
              </a:rPr>
              <a:t>5</a:t>
            </a:r>
          </a:p>
        </p:txBody>
      </p:sp>
      <p:sp>
        <p:nvSpPr>
          <p:cNvPr id="10" name="Oval 9"/>
          <p:cNvSpPr/>
          <p:nvPr/>
        </p:nvSpPr>
        <p:spPr bwMode="auto">
          <a:xfrm>
            <a:off x="6133074" y="5299515"/>
            <a:ext cx="432048" cy="432048"/>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bg1"/>
                </a:solidFill>
                <a:effectLst/>
                <a:latin typeface="Calibri" charset="0"/>
                <a:ea typeface="Calibri" charset="0"/>
                <a:cs typeface="Calibri" charset="0"/>
              </a:rPr>
              <a:t>6</a:t>
            </a:r>
          </a:p>
        </p:txBody>
      </p:sp>
      <p:cxnSp>
        <p:nvCxnSpPr>
          <p:cNvPr id="12" name="Straight Connector 11"/>
          <p:cNvCxnSpPr>
            <a:stCxn id="5" idx="6"/>
            <a:endCxn id="6" idx="1"/>
          </p:cNvCxnSpPr>
          <p:nvPr/>
        </p:nvCxnSpPr>
        <p:spPr bwMode="auto">
          <a:xfrm>
            <a:off x="2678376" y="4572433"/>
            <a:ext cx="927368" cy="279296"/>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3" name="Straight Connector 12"/>
          <p:cNvCxnSpPr>
            <a:stCxn id="5" idx="4"/>
            <a:endCxn id="7" idx="0"/>
          </p:cNvCxnSpPr>
          <p:nvPr/>
        </p:nvCxnSpPr>
        <p:spPr bwMode="auto">
          <a:xfrm>
            <a:off x="2462352" y="4788457"/>
            <a:ext cx="0" cy="51105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6" name="Straight Connector 15"/>
          <p:cNvCxnSpPr>
            <a:stCxn id="7" idx="6"/>
            <a:endCxn id="6" idx="3"/>
          </p:cNvCxnSpPr>
          <p:nvPr/>
        </p:nvCxnSpPr>
        <p:spPr bwMode="auto">
          <a:xfrm flipV="1">
            <a:off x="2678376" y="5157233"/>
            <a:ext cx="927368" cy="358306"/>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9" name="Straight Connector 18"/>
          <p:cNvCxnSpPr>
            <a:stCxn id="6" idx="6"/>
            <a:endCxn id="8" idx="2"/>
          </p:cNvCxnSpPr>
          <p:nvPr/>
        </p:nvCxnSpPr>
        <p:spPr bwMode="auto">
          <a:xfrm>
            <a:off x="3974520" y="5004481"/>
            <a:ext cx="874804"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2" name="Straight Connector 21"/>
          <p:cNvCxnSpPr>
            <a:stCxn id="8" idx="7"/>
            <a:endCxn id="9" idx="2"/>
          </p:cNvCxnSpPr>
          <p:nvPr/>
        </p:nvCxnSpPr>
        <p:spPr bwMode="auto">
          <a:xfrm flipV="1">
            <a:off x="5218100" y="4572433"/>
            <a:ext cx="914974" cy="279296"/>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5" name="Straight Connector 24"/>
          <p:cNvCxnSpPr>
            <a:stCxn id="8" idx="5"/>
            <a:endCxn id="10" idx="2"/>
          </p:cNvCxnSpPr>
          <p:nvPr/>
        </p:nvCxnSpPr>
        <p:spPr bwMode="auto">
          <a:xfrm>
            <a:off x="5218100" y="5157233"/>
            <a:ext cx="914974" cy="358306"/>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8" name="Straight Connector 27"/>
          <p:cNvCxnSpPr>
            <a:stCxn id="10" idx="0"/>
            <a:endCxn id="9" idx="4"/>
          </p:cNvCxnSpPr>
          <p:nvPr/>
        </p:nvCxnSpPr>
        <p:spPr bwMode="auto">
          <a:xfrm flipV="1">
            <a:off x="6349098" y="4788457"/>
            <a:ext cx="0" cy="511058"/>
          </a:xfrm>
          <a:prstGeom prst="line">
            <a:avLst/>
          </a:prstGeom>
          <a:solidFill>
            <a:schemeClr val="accent1"/>
          </a:solidFill>
          <a:ln w="9525" cap="flat" cmpd="sng" algn="ctr">
            <a:solidFill>
              <a:schemeClr val="tx1"/>
            </a:solidFill>
            <a:prstDash val="solid"/>
            <a:round/>
            <a:headEnd type="none" w="med" len="med"/>
            <a:tailEnd type="none" w="med" len="med"/>
          </a:ln>
          <a:effectLst/>
        </p:spPr>
      </p:cxnSp>
    </p:spTree>
    <p:extLst>
      <p:ext uri="{BB962C8B-B14F-4D97-AF65-F5344CB8AC3E}">
        <p14:creationId xmlns:p14="http://schemas.microsoft.com/office/powerpoint/2010/main" val="15590766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Processing Node 1</a:t>
            </a:r>
          </a:p>
        </p:txBody>
      </p:sp>
      <p:sp>
        <p:nvSpPr>
          <p:cNvPr id="3" name="Content Placeholder 2"/>
          <p:cNvSpPr>
            <a:spLocks noGrp="1"/>
          </p:cNvSpPr>
          <p:nvPr>
            <p:ph idx="1"/>
          </p:nvPr>
        </p:nvSpPr>
        <p:spPr>
          <a:xfrm>
            <a:off x="179388" y="1341438"/>
            <a:ext cx="8305800" cy="2303586"/>
          </a:xfrm>
        </p:spPr>
        <p:txBody>
          <a:bodyPr/>
          <a:lstStyle/>
          <a:p>
            <a:r>
              <a:rPr lang="en-US" sz="2400" dirty="0"/>
              <a:t>Joining node 1 to node 2</a:t>
            </a:r>
          </a:p>
          <a:p>
            <a:pPr marL="342900" indent="-342900">
              <a:buFont typeface="Arial" charset="0"/>
              <a:buChar char="•"/>
            </a:pPr>
            <a:r>
              <a:rPr lang="en-US" sz="2400" dirty="0"/>
              <a:t>Q = 1/2*7 (1 – 2*2/2*7)   = 1/14 * 10 /14 	&gt; 0</a:t>
            </a:r>
          </a:p>
          <a:p>
            <a:r>
              <a:rPr lang="en-US" sz="2400" dirty="0"/>
              <a:t>Joining node 1 to node 3</a:t>
            </a:r>
          </a:p>
          <a:p>
            <a:pPr marL="342900" indent="-342900">
              <a:buFont typeface="Arial" charset="0"/>
              <a:buChar char="•"/>
            </a:pPr>
            <a:r>
              <a:rPr lang="en-US" sz="2400" dirty="0"/>
              <a:t>Q = 1/2*7 (1 – 2*3/2*7)   = 1/14 * 8/14 	&gt; 0</a:t>
            </a:r>
          </a:p>
          <a:p>
            <a:endParaRPr lang="en-US" sz="2400" dirty="0"/>
          </a:p>
          <a:p>
            <a:r>
              <a:rPr lang="en-US" sz="2400" dirty="0"/>
              <a:t>New modularity: 1/14 * 10 /14 </a:t>
            </a:r>
          </a:p>
          <a:p>
            <a:endParaRPr lang="en-US" sz="2400" dirty="0"/>
          </a:p>
        </p:txBody>
      </p:sp>
      <p:sp>
        <p:nvSpPr>
          <p:cNvPr id="4" name="Footer Placeholder 3"/>
          <p:cNvSpPr>
            <a:spLocks noGrp="1"/>
          </p:cNvSpPr>
          <p:nvPr>
            <p:ph type="ftr" sz="quarter" idx="10"/>
          </p:nvPr>
        </p:nvSpPr>
        <p:spPr/>
        <p:txBody>
          <a:bodyPr/>
          <a:lstStyle/>
          <a:p>
            <a:r>
              <a:rPr lang="fr-CH"/>
              <a:t>©2021, Karl Aberer, EPFL-IC, Laboratoire de systèmes d'informations répartis </a:t>
            </a:r>
            <a:endParaRPr lang="en-GB" dirty="0"/>
          </a:p>
        </p:txBody>
      </p:sp>
      <p:grpSp>
        <p:nvGrpSpPr>
          <p:cNvPr id="38" name="Group 37">
            <a:extLst>
              <a:ext uri="{FF2B5EF4-FFF2-40B4-BE49-F238E27FC236}">
                <a16:creationId xmlns:a16="http://schemas.microsoft.com/office/drawing/2014/main" id="{B5BB8D47-2803-0D40-8288-DEC5D51C8E07}"/>
              </a:ext>
            </a:extLst>
          </p:cNvPr>
          <p:cNvGrpSpPr/>
          <p:nvPr/>
        </p:nvGrpSpPr>
        <p:grpSpPr>
          <a:xfrm>
            <a:off x="2246328" y="4574126"/>
            <a:ext cx="4318794" cy="1382507"/>
            <a:chOff x="2246328" y="4574126"/>
            <a:chExt cx="4318794" cy="1382507"/>
          </a:xfrm>
        </p:grpSpPr>
        <p:sp>
          <p:nvSpPr>
            <p:cNvPr id="5" name="Oval 4"/>
            <p:cNvSpPr/>
            <p:nvPr/>
          </p:nvSpPr>
          <p:spPr bwMode="auto">
            <a:xfrm>
              <a:off x="2246328" y="4574126"/>
              <a:ext cx="432048" cy="432048"/>
            </a:xfrm>
            <a:prstGeom prst="ellipse">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chemeClr val="bg1"/>
                  </a:solidFill>
                  <a:effectLst/>
                  <a:latin typeface="Calibri" charset="0"/>
                  <a:ea typeface="Calibri" charset="0"/>
                  <a:cs typeface="Calibri" charset="0"/>
                </a:rPr>
                <a:t>1</a:t>
              </a:r>
            </a:p>
          </p:txBody>
        </p:sp>
        <p:sp>
          <p:nvSpPr>
            <p:cNvPr id="6" name="Oval 5"/>
            <p:cNvSpPr/>
            <p:nvPr/>
          </p:nvSpPr>
          <p:spPr bwMode="auto">
            <a:xfrm>
              <a:off x="3542472" y="5006174"/>
              <a:ext cx="432048" cy="432048"/>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bg1"/>
                  </a:solidFill>
                  <a:effectLst/>
                  <a:latin typeface="Calibri" charset="0"/>
                  <a:ea typeface="Calibri" charset="0"/>
                  <a:cs typeface="Calibri" charset="0"/>
                </a:rPr>
                <a:t>3</a:t>
              </a:r>
            </a:p>
          </p:txBody>
        </p:sp>
        <p:sp>
          <p:nvSpPr>
            <p:cNvPr id="7" name="Oval 6"/>
            <p:cNvSpPr/>
            <p:nvPr/>
          </p:nvSpPr>
          <p:spPr bwMode="auto">
            <a:xfrm>
              <a:off x="2246328" y="5524585"/>
              <a:ext cx="432048" cy="432048"/>
            </a:xfrm>
            <a:prstGeom prst="ellipse">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bg1"/>
                  </a:solidFill>
                  <a:effectLst/>
                  <a:latin typeface="Calibri" charset="0"/>
                  <a:ea typeface="Calibri" charset="0"/>
                  <a:cs typeface="Calibri" charset="0"/>
                </a:rPr>
                <a:t>2</a:t>
              </a:r>
            </a:p>
          </p:txBody>
        </p:sp>
        <p:sp>
          <p:nvSpPr>
            <p:cNvPr id="8" name="Oval 7"/>
            <p:cNvSpPr/>
            <p:nvPr/>
          </p:nvSpPr>
          <p:spPr bwMode="auto">
            <a:xfrm>
              <a:off x="4849324" y="5006174"/>
              <a:ext cx="432048" cy="432048"/>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bg1"/>
                  </a:solidFill>
                  <a:effectLst/>
                  <a:latin typeface="Calibri" charset="0"/>
                  <a:ea typeface="Calibri" charset="0"/>
                  <a:cs typeface="Calibri" charset="0"/>
                </a:rPr>
                <a:t>4</a:t>
              </a:r>
            </a:p>
          </p:txBody>
        </p:sp>
        <p:sp>
          <p:nvSpPr>
            <p:cNvPr id="9" name="Oval 8"/>
            <p:cNvSpPr/>
            <p:nvPr/>
          </p:nvSpPr>
          <p:spPr bwMode="auto">
            <a:xfrm>
              <a:off x="6133074" y="4574126"/>
              <a:ext cx="432048" cy="432048"/>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bg1"/>
                  </a:solidFill>
                  <a:effectLst/>
                  <a:latin typeface="Calibri" charset="0"/>
                  <a:ea typeface="Calibri" charset="0"/>
                  <a:cs typeface="Calibri" charset="0"/>
                </a:rPr>
                <a:t>5</a:t>
              </a:r>
            </a:p>
          </p:txBody>
        </p:sp>
        <p:sp>
          <p:nvSpPr>
            <p:cNvPr id="10" name="Oval 9"/>
            <p:cNvSpPr/>
            <p:nvPr/>
          </p:nvSpPr>
          <p:spPr bwMode="auto">
            <a:xfrm>
              <a:off x="6133074" y="5524585"/>
              <a:ext cx="432048" cy="432048"/>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bg1"/>
                  </a:solidFill>
                  <a:effectLst/>
                  <a:latin typeface="Calibri" charset="0"/>
                  <a:ea typeface="Calibri" charset="0"/>
                  <a:cs typeface="Calibri" charset="0"/>
                </a:rPr>
                <a:t>6</a:t>
              </a:r>
            </a:p>
          </p:txBody>
        </p:sp>
        <p:cxnSp>
          <p:nvCxnSpPr>
            <p:cNvPr id="12" name="Straight Connector 11"/>
            <p:cNvCxnSpPr>
              <a:stCxn id="5" idx="6"/>
              <a:endCxn id="6" idx="1"/>
            </p:cNvCxnSpPr>
            <p:nvPr/>
          </p:nvCxnSpPr>
          <p:spPr bwMode="auto">
            <a:xfrm>
              <a:off x="2678376" y="4790150"/>
              <a:ext cx="927368" cy="279296"/>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3" name="Straight Connector 12"/>
            <p:cNvCxnSpPr>
              <a:stCxn id="5" idx="4"/>
              <a:endCxn id="7" idx="0"/>
            </p:cNvCxnSpPr>
            <p:nvPr/>
          </p:nvCxnSpPr>
          <p:spPr bwMode="auto">
            <a:xfrm>
              <a:off x="2462352" y="5006174"/>
              <a:ext cx="0" cy="518411"/>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6" name="Straight Connector 15"/>
            <p:cNvCxnSpPr>
              <a:stCxn id="7" idx="6"/>
              <a:endCxn id="6" idx="3"/>
            </p:cNvCxnSpPr>
            <p:nvPr/>
          </p:nvCxnSpPr>
          <p:spPr bwMode="auto">
            <a:xfrm flipV="1">
              <a:off x="2678376" y="5374950"/>
              <a:ext cx="927368" cy="365659"/>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9" name="Straight Connector 18"/>
            <p:cNvCxnSpPr>
              <a:stCxn id="6" idx="6"/>
              <a:endCxn id="8" idx="2"/>
            </p:cNvCxnSpPr>
            <p:nvPr/>
          </p:nvCxnSpPr>
          <p:spPr bwMode="auto">
            <a:xfrm>
              <a:off x="3974520" y="5222198"/>
              <a:ext cx="874804"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2" name="Straight Connector 21"/>
            <p:cNvCxnSpPr>
              <a:stCxn id="8" idx="7"/>
              <a:endCxn id="9" idx="2"/>
            </p:cNvCxnSpPr>
            <p:nvPr/>
          </p:nvCxnSpPr>
          <p:spPr bwMode="auto">
            <a:xfrm flipV="1">
              <a:off x="5218100" y="4790150"/>
              <a:ext cx="914974" cy="279296"/>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5" name="Straight Connector 24"/>
            <p:cNvCxnSpPr>
              <a:stCxn id="8" idx="5"/>
              <a:endCxn id="10" idx="2"/>
            </p:cNvCxnSpPr>
            <p:nvPr/>
          </p:nvCxnSpPr>
          <p:spPr bwMode="auto">
            <a:xfrm>
              <a:off x="5218100" y="5374950"/>
              <a:ext cx="914974" cy="365659"/>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8" name="Straight Connector 27"/>
            <p:cNvCxnSpPr>
              <a:stCxn id="10" idx="0"/>
              <a:endCxn id="9" idx="4"/>
            </p:cNvCxnSpPr>
            <p:nvPr/>
          </p:nvCxnSpPr>
          <p:spPr bwMode="auto">
            <a:xfrm flipV="1">
              <a:off x="6349098" y="5006174"/>
              <a:ext cx="0" cy="518411"/>
            </a:xfrm>
            <a:prstGeom prst="line">
              <a:avLst/>
            </a:prstGeom>
            <a:solidFill>
              <a:schemeClr val="accent1"/>
            </a:solidFill>
            <a:ln w="9525" cap="flat" cmpd="sng" algn="ctr">
              <a:solidFill>
                <a:schemeClr val="tx1"/>
              </a:solidFill>
              <a:prstDash val="solid"/>
              <a:round/>
              <a:headEnd type="none" w="med" len="med"/>
              <a:tailEnd type="none" w="med" len="med"/>
            </a:ln>
            <a:effectLst/>
          </p:spPr>
        </p:cxnSp>
      </p:grpSp>
      <p:sp>
        <p:nvSpPr>
          <p:cNvPr id="11" name="Oval 10">
            <a:extLst>
              <a:ext uri="{FF2B5EF4-FFF2-40B4-BE49-F238E27FC236}">
                <a16:creationId xmlns:a16="http://schemas.microsoft.com/office/drawing/2014/main" id="{D67A5A5F-EC6C-4B43-8ADE-2593CB24A2F0}"/>
              </a:ext>
            </a:extLst>
          </p:cNvPr>
          <p:cNvSpPr/>
          <p:nvPr/>
        </p:nvSpPr>
        <p:spPr bwMode="auto">
          <a:xfrm>
            <a:off x="3275856" y="1844824"/>
            <a:ext cx="266616" cy="288032"/>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2"/>
              </a:solidFill>
              <a:effectLst/>
              <a:latin typeface="Tempus Sans ITC" pitchFamily="82" charset="0"/>
            </a:endParaRPr>
          </a:p>
        </p:txBody>
      </p:sp>
      <p:sp>
        <p:nvSpPr>
          <p:cNvPr id="20" name="Oval 19">
            <a:extLst>
              <a:ext uri="{FF2B5EF4-FFF2-40B4-BE49-F238E27FC236}">
                <a16:creationId xmlns:a16="http://schemas.microsoft.com/office/drawing/2014/main" id="{243B4C7A-AB27-1941-BADC-00FE7F9857A3}"/>
              </a:ext>
            </a:extLst>
          </p:cNvPr>
          <p:cNvSpPr/>
          <p:nvPr/>
        </p:nvSpPr>
        <p:spPr bwMode="auto">
          <a:xfrm>
            <a:off x="1597939" y="1844824"/>
            <a:ext cx="266616" cy="288032"/>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2"/>
              </a:solidFill>
              <a:effectLst/>
              <a:latin typeface="Tempus Sans ITC" pitchFamily="82" charset="0"/>
            </a:endParaRPr>
          </a:p>
        </p:txBody>
      </p:sp>
      <p:sp>
        <p:nvSpPr>
          <p:cNvPr id="14" name="TextBox 13">
            <a:extLst>
              <a:ext uri="{FF2B5EF4-FFF2-40B4-BE49-F238E27FC236}">
                <a16:creationId xmlns:a16="http://schemas.microsoft.com/office/drawing/2014/main" id="{55175552-36E8-DF49-82DB-0EA13583D9FE}"/>
              </a:ext>
            </a:extLst>
          </p:cNvPr>
          <p:cNvSpPr txBox="1"/>
          <p:nvPr/>
        </p:nvSpPr>
        <p:spPr>
          <a:xfrm>
            <a:off x="4180127" y="5718106"/>
            <a:ext cx="463589" cy="276999"/>
          </a:xfrm>
          <a:prstGeom prst="rect">
            <a:avLst/>
          </a:prstGeom>
          <a:noFill/>
        </p:spPr>
        <p:txBody>
          <a:bodyPr wrap="none" rtlCol="0">
            <a:spAutoFit/>
          </a:bodyPr>
          <a:lstStyle/>
          <a:p>
            <a:r>
              <a:rPr lang="en-US" dirty="0"/>
              <a:t>m=7</a:t>
            </a:r>
          </a:p>
        </p:txBody>
      </p:sp>
      <p:sp>
        <p:nvSpPr>
          <p:cNvPr id="21" name="TextBox 20">
            <a:extLst>
              <a:ext uri="{FF2B5EF4-FFF2-40B4-BE49-F238E27FC236}">
                <a16:creationId xmlns:a16="http://schemas.microsoft.com/office/drawing/2014/main" id="{3FDB57DF-C447-044B-81E1-CBCD3041C0FE}"/>
              </a:ext>
            </a:extLst>
          </p:cNvPr>
          <p:cNvSpPr txBox="1"/>
          <p:nvPr/>
        </p:nvSpPr>
        <p:spPr>
          <a:xfrm>
            <a:off x="3511900" y="4690653"/>
            <a:ext cx="436338" cy="276999"/>
          </a:xfrm>
          <a:prstGeom prst="rect">
            <a:avLst/>
          </a:prstGeom>
          <a:noFill/>
        </p:spPr>
        <p:txBody>
          <a:bodyPr wrap="none" rtlCol="0">
            <a:spAutoFit/>
          </a:bodyPr>
          <a:lstStyle/>
          <a:p>
            <a:r>
              <a:rPr lang="en-US" sz="1100" dirty="0" err="1"/>
              <a:t>ki</a:t>
            </a:r>
            <a:r>
              <a:rPr lang="en-US" dirty="0"/>
              <a:t>=3</a:t>
            </a:r>
          </a:p>
        </p:txBody>
      </p:sp>
      <p:sp>
        <p:nvSpPr>
          <p:cNvPr id="23" name="TextBox 22">
            <a:extLst>
              <a:ext uri="{FF2B5EF4-FFF2-40B4-BE49-F238E27FC236}">
                <a16:creationId xmlns:a16="http://schemas.microsoft.com/office/drawing/2014/main" id="{AF430250-2C53-AA49-8651-8B09DE76BAD0}"/>
              </a:ext>
            </a:extLst>
          </p:cNvPr>
          <p:cNvSpPr txBox="1"/>
          <p:nvPr/>
        </p:nvSpPr>
        <p:spPr>
          <a:xfrm>
            <a:off x="2218869" y="4260027"/>
            <a:ext cx="436338" cy="276999"/>
          </a:xfrm>
          <a:prstGeom prst="rect">
            <a:avLst/>
          </a:prstGeom>
          <a:noFill/>
        </p:spPr>
        <p:txBody>
          <a:bodyPr wrap="none" rtlCol="0">
            <a:spAutoFit/>
          </a:bodyPr>
          <a:lstStyle/>
          <a:p>
            <a:r>
              <a:rPr lang="en-US" sz="1100" dirty="0" err="1"/>
              <a:t>ki</a:t>
            </a:r>
            <a:r>
              <a:rPr lang="en-US" dirty="0"/>
              <a:t>=2</a:t>
            </a:r>
          </a:p>
        </p:txBody>
      </p:sp>
      <p:sp>
        <p:nvSpPr>
          <p:cNvPr id="15" name="Rectangle 14">
            <a:extLst>
              <a:ext uri="{FF2B5EF4-FFF2-40B4-BE49-F238E27FC236}">
                <a16:creationId xmlns:a16="http://schemas.microsoft.com/office/drawing/2014/main" id="{D722F963-CFD0-4C47-9F8A-93BFD5DC9ADB}"/>
              </a:ext>
            </a:extLst>
          </p:cNvPr>
          <p:cNvSpPr/>
          <p:nvPr/>
        </p:nvSpPr>
        <p:spPr bwMode="auto">
          <a:xfrm>
            <a:off x="2701478" y="1836784"/>
            <a:ext cx="221083" cy="296072"/>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2"/>
              </a:solidFill>
              <a:effectLst/>
              <a:latin typeface="Tempus Sans ITC" pitchFamily="82" charset="0"/>
            </a:endParaRPr>
          </a:p>
        </p:txBody>
      </p:sp>
      <p:sp>
        <p:nvSpPr>
          <p:cNvPr id="26" name="Rectangle 25">
            <a:extLst>
              <a:ext uri="{FF2B5EF4-FFF2-40B4-BE49-F238E27FC236}">
                <a16:creationId xmlns:a16="http://schemas.microsoft.com/office/drawing/2014/main" id="{F1A9EA2A-5ED0-404F-BF2B-CE563DEDE341}"/>
              </a:ext>
            </a:extLst>
          </p:cNvPr>
          <p:cNvSpPr/>
          <p:nvPr/>
        </p:nvSpPr>
        <p:spPr bwMode="auto">
          <a:xfrm>
            <a:off x="2701478" y="2744514"/>
            <a:ext cx="221083" cy="296072"/>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2"/>
              </a:solidFill>
              <a:effectLst/>
              <a:latin typeface="Tempus Sans ITC" pitchFamily="82" charset="0"/>
            </a:endParaRPr>
          </a:p>
        </p:txBody>
      </p:sp>
      <p:sp>
        <p:nvSpPr>
          <p:cNvPr id="27" name="Rectangle 26">
            <a:extLst>
              <a:ext uri="{FF2B5EF4-FFF2-40B4-BE49-F238E27FC236}">
                <a16:creationId xmlns:a16="http://schemas.microsoft.com/office/drawing/2014/main" id="{211D757E-F09F-E843-8D6C-17B711AA8687}"/>
              </a:ext>
            </a:extLst>
          </p:cNvPr>
          <p:cNvSpPr/>
          <p:nvPr/>
        </p:nvSpPr>
        <p:spPr bwMode="auto">
          <a:xfrm>
            <a:off x="2384932" y="1841947"/>
            <a:ext cx="221083" cy="296072"/>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2"/>
              </a:solidFill>
              <a:effectLst/>
              <a:latin typeface="Tempus Sans ITC" pitchFamily="82" charset="0"/>
            </a:endParaRPr>
          </a:p>
        </p:txBody>
      </p:sp>
      <p:sp>
        <p:nvSpPr>
          <p:cNvPr id="29" name="Rectangle 28">
            <a:extLst>
              <a:ext uri="{FF2B5EF4-FFF2-40B4-BE49-F238E27FC236}">
                <a16:creationId xmlns:a16="http://schemas.microsoft.com/office/drawing/2014/main" id="{6D1A853B-3D26-A44E-9899-CC24ABD5A2DB}"/>
              </a:ext>
            </a:extLst>
          </p:cNvPr>
          <p:cNvSpPr/>
          <p:nvPr/>
        </p:nvSpPr>
        <p:spPr bwMode="auto">
          <a:xfrm>
            <a:off x="2384932" y="2733727"/>
            <a:ext cx="221083" cy="296072"/>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2"/>
              </a:solidFill>
              <a:effectLst/>
              <a:latin typeface="Tempus Sans ITC" pitchFamily="82" charset="0"/>
            </a:endParaRPr>
          </a:p>
        </p:txBody>
      </p:sp>
      <p:sp>
        <p:nvSpPr>
          <p:cNvPr id="30" name="TextBox 29">
            <a:extLst>
              <a:ext uri="{FF2B5EF4-FFF2-40B4-BE49-F238E27FC236}">
                <a16:creationId xmlns:a16="http://schemas.microsoft.com/office/drawing/2014/main" id="{64D4BF75-A452-ED40-8E12-B5D092AA9475}"/>
              </a:ext>
            </a:extLst>
          </p:cNvPr>
          <p:cNvSpPr txBox="1"/>
          <p:nvPr/>
        </p:nvSpPr>
        <p:spPr>
          <a:xfrm>
            <a:off x="2265140" y="5974160"/>
            <a:ext cx="436338" cy="276999"/>
          </a:xfrm>
          <a:prstGeom prst="rect">
            <a:avLst/>
          </a:prstGeom>
          <a:noFill/>
        </p:spPr>
        <p:txBody>
          <a:bodyPr wrap="none" rtlCol="0">
            <a:spAutoFit/>
          </a:bodyPr>
          <a:lstStyle/>
          <a:p>
            <a:r>
              <a:rPr lang="en-US" sz="1100" dirty="0" err="1"/>
              <a:t>ki</a:t>
            </a:r>
            <a:r>
              <a:rPr lang="en-US" dirty="0"/>
              <a:t>=2</a:t>
            </a:r>
          </a:p>
        </p:txBody>
      </p:sp>
      <p:sp>
        <p:nvSpPr>
          <p:cNvPr id="34" name="Oval 33">
            <a:extLst>
              <a:ext uri="{FF2B5EF4-FFF2-40B4-BE49-F238E27FC236}">
                <a16:creationId xmlns:a16="http://schemas.microsoft.com/office/drawing/2014/main" id="{C0B14A57-A7D5-4B40-A540-965494720752}"/>
              </a:ext>
            </a:extLst>
          </p:cNvPr>
          <p:cNvSpPr/>
          <p:nvPr/>
        </p:nvSpPr>
        <p:spPr bwMode="auto">
          <a:xfrm>
            <a:off x="4379916" y="5689159"/>
            <a:ext cx="266616" cy="288032"/>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2"/>
              </a:solidFill>
              <a:effectLst/>
              <a:latin typeface="Tempus Sans ITC" pitchFamily="82" charset="0"/>
            </a:endParaRPr>
          </a:p>
        </p:txBody>
      </p:sp>
      <p:sp>
        <p:nvSpPr>
          <p:cNvPr id="35" name="Rectangle 34">
            <a:extLst>
              <a:ext uri="{FF2B5EF4-FFF2-40B4-BE49-F238E27FC236}">
                <a16:creationId xmlns:a16="http://schemas.microsoft.com/office/drawing/2014/main" id="{FC6A43DC-4815-0246-A213-A4EFB5DFB072}"/>
              </a:ext>
            </a:extLst>
          </p:cNvPr>
          <p:cNvSpPr/>
          <p:nvPr/>
        </p:nvSpPr>
        <p:spPr bwMode="auto">
          <a:xfrm>
            <a:off x="2423077" y="4233379"/>
            <a:ext cx="221083" cy="296072"/>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2"/>
              </a:solidFill>
              <a:effectLst/>
              <a:latin typeface="Tempus Sans ITC" pitchFamily="82" charset="0"/>
            </a:endParaRPr>
          </a:p>
        </p:txBody>
      </p:sp>
      <p:sp>
        <p:nvSpPr>
          <p:cNvPr id="36" name="Rectangle 35">
            <a:extLst>
              <a:ext uri="{FF2B5EF4-FFF2-40B4-BE49-F238E27FC236}">
                <a16:creationId xmlns:a16="http://schemas.microsoft.com/office/drawing/2014/main" id="{A6F74F4E-C76F-3E42-BDAF-749E0832BE66}"/>
              </a:ext>
            </a:extLst>
          </p:cNvPr>
          <p:cNvSpPr/>
          <p:nvPr/>
        </p:nvSpPr>
        <p:spPr bwMode="auto">
          <a:xfrm>
            <a:off x="3724626" y="4658649"/>
            <a:ext cx="221083" cy="296072"/>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2"/>
              </a:solidFill>
              <a:effectLst/>
              <a:latin typeface="Tempus Sans ITC" pitchFamily="82" charset="0"/>
            </a:endParaRPr>
          </a:p>
        </p:txBody>
      </p:sp>
      <p:sp>
        <p:nvSpPr>
          <p:cNvPr id="37" name="Rectangle 36">
            <a:extLst>
              <a:ext uri="{FF2B5EF4-FFF2-40B4-BE49-F238E27FC236}">
                <a16:creationId xmlns:a16="http://schemas.microsoft.com/office/drawing/2014/main" id="{EE2C0953-290A-4543-86F9-ABFCF0E4F4B7}"/>
              </a:ext>
            </a:extLst>
          </p:cNvPr>
          <p:cNvSpPr/>
          <p:nvPr/>
        </p:nvSpPr>
        <p:spPr bwMode="auto">
          <a:xfrm>
            <a:off x="2469012" y="5956633"/>
            <a:ext cx="221083" cy="296072"/>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2"/>
              </a:solidFill>
              <a:effectLst/>
              <a:latin typeface="Tempus Sans ITC" pitchFamily="82" charset="0"/>
            </a:endParaRPr>
          </a:p>
        </p:txBody>
      </p:sp>
    </p:spTree>
    <p:extLst>
      <p:ext uri="{BB962C8B-B14F-4D97-AF65-F5344CB8AC3E}">
        <p14:creationId xmlns:p14="http://schemas.microsoft.com/office/powerpoint/2010/main" val="324241154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Processing Nodes 2 and 3</a:t>
            </a:r>
          </a:p>
        </p:txBody>
      </p:sp>
      <p:sp>
        <p:nvSpPr>
          <p:cNvPr id="3" name="Content Placeholder 2"/>
          <p:cNvSpPr>
            <a:spLocks noGrp="1"/>
          </p:cNvSpPr>
          <p:nvPr>
            <p:ph idx="1"/>
          </p:nvPr>
        </p:nvSpPr>
        <p:spPr>
          <a:xfrm>
            <a:off x="179388" y="1341438"/>
            <a:ext cx="8305800" cy="2303586"/>
          </a:xfrm>
        </p:spPr>
        <p:txBody>
          <a:bodyPr/>
          <a:lstStyle/>
          <a:p>
            <a:r>
              <a:rPr lang="en-US" sz="2400" dirty="0"/>
              <a:t>Joining node 2 to node 3 (leaving community of node 1)</a:t>
            </a:r>
          </a:p>
          <a:p>
            <a:pPr marL="342900" indent="-342900">
              <a:buFont typeface="Arial" charset="0"/>
              <a:buChar char="•"/>
            </a:pPr>
            <a:r>
              <a:rPr lang="en-US" sz="2400" dirty="0"/>
              <a:t>no improvement</a:t>
            </a:r>
          </a:p>
          <a:p>
            <a:r>
              <a:rPr lang="en-US" sz="2400" dirty="0"/>
              <a:t>Joining node 3 to community {1,2} (via node 1 or 2)</a:t>
            </a:r>
          </a:p>
          <a:p>
            <a:pPr marL="342900" indent="-342900">
              <a:buFont typeface="Arial" charset="0"/>
              <a:buChar char="•"/>
            </a:pPr>
            <a:r>
              <a:rPr lang="en-US" sz="2400" dirty="0"/>
              <a:t>Q = 1/14 (3 – 4/14 – 6/14 – 6/14) = 1/14 * 26 / 14</a:t>
            </a:r>
          </a:p>
          <a:p>
            <a:r>
              <a:rPr lang="en-US" sz="2400" dirty="0"/>
              <a:t>Joining node 3 to node 4 </a:t>
            </a:r>
          </a:p>
          <a:p>
            <a:pPr marL="342900" indent="-342900">
              <a:buFont typeface="Arial" charset="0"/>
              <a:buChar char="•"/>
            </a:pPr>
            <a:r>
              <a:rPr lang="en-US" sz="2400" dirty="0"/>
              <a:t>Q = 1/14 10/14 + 1/14 (1 – 9/14) = 1/14 * 15/14</a:t>
            </a:r>
            <a:br>
              <a:rPr lang="en-US" sz="2400" dirty="0"/>
            </a:br>
            <a:endParaRPr lang="en-US" sz="2400" dirty="0"/>
          </a:p>
          <a:p>
            <a:endParaRPr lang="en-US" sz="2400" dirty="0"/>
          </a:p>
        </p:txBody>
      </p:sp>
      <p:sp>
        <p:nvSpPr>
          <p:cNvPr id="4" name="Footer Placeholder 3"/>
          <p:cNvSpPr>
            <a:spLocks noGrp="1"/>
          </p:cNvSpPr>
          <p:nvPr>
            <p:ph type="ftr" sz="quarter" idx="10"/>
          </p:nvPr>
        </p:nvSpPr>
        <p:spPr/>
        <p:txBody>
          <a:bodyPr/>
          <a:lstStyle/>
          <a:p>
            <a:r>
              <a:rPr lang="fr-CH"/>
              <a:t>©2021, Karl Aberer, EPFL-IC, Laboratoire de systèmes d'informations répartis </a:t>
            </a:r>
            <a:endParaRPr lang="en-GB" dirty="0"/>
          </a:p>
        </p:txBody>
      </p:sp>
      <p:sp>
        <p:nvSpPr>
          <p:cNvPr id="5" name="Oval 4"/>
          <p:cNvSpPr/>
          <p:nvPr/>
        </p:nvSpPr>
        <p:spPr bwMode="auto">
          <a:xfrm>
            <a:off x="2246328" y="4401579"/>
            <a:ext cx="432048" cy="432048"/>
          </a:xfrm>
          <a:prstGeom prst="ellipse">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chemeClr val="bg1"/>
                </a:solidFill>
                <a:effectLst/>
                <a:latin typeface="Calibri" charset="0"/>
                <a:ea typeface="Calibri" charset="0"/>
                <a:cs typeface="Calibri" charset="0"/>
              </a:rPr>
              <a:t>1</a:t>
            </a:r>
          </a:p>
        </p:txBody>
      </p:sp>
      <p:sp>
        <p:nvSpPr>
          <p:cNvPr id="6" name="Oval 5"/>
          <p:cNvSpPr/>
          <p:nvPr/>
        </p:nvSpPr>
        <p:spPr bwMode="auto">
          <a:xfrm>
            <a:off x="3542472" y="4833627"/>
            <a:ext cx="432048" cy="432048"/>
          </a:xfrm>
          <a:prstGeom prst="ellipse">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bg1"/>
                </a:solidFill>
                <a:effectLst/>
                <a:latin typeface="Calibri" charset="0"/>
                <a:ea typeface="Calibri" charset="0"/>
                <a:cs typeface="Calibri" charset="0"/>
              </a:rPr>
              <a:t>3</a:t>
            </a:r>
          </a:p>
        </p:txBody>
      </p:sp>
      <p:sp>
        <p:nvSpPr>
          <p:cNvPr id="7" name="Oval 6"/>
          <p:cNvSpPr/>
          <p:nvPr/>
        </p:nvSpPr>
        <p:spPr bwMode="auto">
          <a:xfrm>
            <a:off x="2246328" y="5344685"/>
            <a:ext cx="432048" cy="432048"/>
          </a:xfrm>
          <a:prstGeom prst="ellipse">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bg1"/>
                </a:solidFill>
                <a:effectLst/>
                <a:latin typeface="Calibri" charset="0"/>
                <a:ea typeface="Calibri" charset="0"/>
                <a:cs typeface="Calibri" charset="0"/>
              </a:rPr>
              <a:t>2</a:t>
            </a:r>
          </a:p>
        </p:txBody>
      </p:sp>
      <p:sp>
        <p:nvSpPr>
          <p:cNvPr id="8" name="Oval 7"/>
          <p:cNvSpPr/>
          <p:nvPr/>
        </p:nvSpPr>
        <p:spPr bwMode="auto">
          <a:xfrm>
            <a:off x="4849324" y="4833627"/>
            <a:ext cx="432048" cy="432048"/>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bg1"/>
                </a:solidFill>
                <a:effectLst/>
                <a:latin typeface="Calibri" charset="0"/>
                <a:ea typeface="Calibri" charset="0"/>
                <a:cs typeface="Calibri" charset="0"/>
              </a:rPr>
              <a:t>4</a:t>
            </a:r>
          </a:p>
        </p:txBody>
      </p:sp>
      <p:sp>
        <p:nvSpPr>
          <p:cNvPr id="9" name="Oval 8"/>
          <p:cNvSpPr/>
          <p:nvPr/>
        </p:nvSpPr>
        <p:spPr bwMode="auto">
          <a:xfrm>
            <a:off x="6133074" y="4401579"/>
            <a:ext cx="432048" cy="432048"/>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bg1"/>
                </a:solidFill>
                <a:effectLst/>
                <a:latin typeface="Calibri" charset="0"/>
                <a:ea typeface="Calibri" charset="0"/>
                <a:cs typeface="Calibri" charset="0"/>
              </a:rPr>
              <a:t>5</a:t>
            </a:r>
          </a:p>
        </p:txBody>
      </p:sp>
      <p:sp>
        <p:nvSpPr>
          <p:cNvPr id="10" name="Oval 9"/>
          <p:cNvSpPr/>
          <p:nvPr/>
        </p:nvSpPr>
        <p:spPr bwMode="auto">
          <a:xfrm>
            <a:off x="6133074" y="5344685"/>
            <a:ext cx="432048" cy="432048"/>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bg1"/>
                </a:solidFill>
                <a:effectLst/>
                <a:latin typeface="Calibri" charset="0"/>
                <a:ea typeface="Calibri" charset="0"/>
                <a:cs typeface="Calibri" charset="0"/>
              </a:rPr>
              <a:t>6</a:t>
            </a:r>
          </a:p>
        </p:txBody>
      </p:sp>
      <p:cxnSp>
        <p:nvCxnSpPr>
          <p:cNvPr id="12" name="Straight Connector 11"/>
          <p:cNvCxnSpPr>
            <a:cxnSpLocks/>
            <a:stCxn id="5" idx="6"/>
            <a:endCxn id="6" idx="1"/>
          </p:cNvCxnSpPr>
          <p:nvPr/>
        </p:nvCxnSpPr>
        <p:spPr bwMode="auto">
          <a:xfrm>
            <a:off x="2678376" y="4617603"/>
            <a:ext cx="927368" cy="279296"/>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3" name="Straight Connector 12"/>
          <p:cNvCxnSpPr>
            <a:cxnSpLocks/>
            <a:stCxn id="5" idx="4"/>
            <a:endCxn id="7" idx="0"/>
          </p:cNvCxnSpPr>
          <p:nvPr/>
        </p:nvCxnSpPr>
        <p:spPr bwMode="auto">
          <a:xfrm>
            <a:off x="2462352" y="4833627"/>
            <a:ext cx="0" cy="51105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6" name="Straight Connector 15"/>
          <p:cNvCxnSpPr>
            <a:cxnSpLocks/>
            <a:stCxn id="7" idx="6"/>
            <a:endCxn id="6" idx="3"/>
          </p:cNvCxnSpPr>
          <p:nvPr/>
        </p:nvCxnSpPr>
        <p:spPr bwMode="auto">
          <a:xfrm flipV="1">
            <a:off x="2678376" y="5202403"/>
            <a:ext cx="927368" cy="358306"/>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9" name="Straight Connector 18"/>
          <p:cNvCxnSpPr>
            <a:cxnSpLocks/>
            <a:stCxn id="6" idx="6"/>
            <a:endCxn id="8" idx="2"/>
          </p:cNvCxnSpPr>
          <p:nvPr/>
        </p:nvCxnSpPr>
        <p:spPr bwMode="auto">
          <a:xfrm>
            <a:off x="3974520" y="5049651"/>
            <a:ext cx="874804"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2" name="Straight Connector 21"/>
          <p:cNvCxnSpPr>
            <a:cxnSpLocks/>
            <a:stCxn id="8" idx="7"/>
            <a:endCxn id="9" idx="2"/>
          </p:cNvCxnSpPr>
          <p:nvPr/>
        </p:nvCxnSpPr>
        <p:spPr bwMode="auto">
          <a:xfrm flipV="1">
            <a:off x="5218100" y="4617603"/>
            <a:ext cx="914974" cy="279296"/>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5" name="Straight Connector 24"/>
          <p:cNvCxnSpPr>
            <a:cxnSpLocks/>
            <a:stCxn id="8" idx="5"/>
            <a:endCxn id="10" idx="2"/>
          </p:cNvCxnSpPr>
          <p:nvPr/>
        </p:nvCxnSpPr>
        <p:spPr bwMode="auto">
          <a:xfrm>
            <a:off x="5218100" y="5202403"/>
            <a:ext cx="914974" cy="358306"/>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8" name="Straight Connector 27"/>
          <p:cNvCxnSpPr>
            <a:cxnSpLocks/>
            <a:stCxn id="10" idx="0"/>
            <a:endCxn id="9" idx="4"/>
          </p:cNvCxnSpPr>
          <p:nvPr/>
        </p:nvCxnSpPr>
        <p:spPr bwMode="auto">
          <a:xfrm flipV="1">
            <a:off x="6349098" y="4833627"/>
            <a:ext cx="0" cy="511058"/>
          </a:xfrm>
          <a:prstGeom prst="line">
            <a:avLst/>
          </a:prstGeom>
          <a:solidFill>
            <a:schemeClr val="accent1"/>
          </a:solidFill>
          <a:ln w="9525" cap="flat" cmpd="sng" algn="ctr">
            <a:solidFill>
              <a:schemeClr val="tx1"/>
            </a:solidFill>
            <a:prstDash val="solid"/>
            <a:round/>
            <a:headEnd type="none" w="med" len="med"/>
            <a:tailEnd type="none" w="med" len="med"/>
          </a:ln>
          <a:effectLst/>
        </p:spPr>
      </p:cxnSp>
    </p:spTree>
    <p:extLst>
      <p:ext uri="{BB962C8B-B14F-4D97-AF65-F5344CB8AC3E}">
        <p14:creationId xmlns:p14="http://schemas.microsoft.com/office/powerpoint/2010/main" val="133323063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Processing Nodes 4, 5 and 6</a:t>
            </a:r>
          </a:p>
        </p:txBody>
      </p:sp>
      <p:sp>
        <p:nvSpPr>
          <p:cNvPr id="3" name="Content Placeholder 2"/>
          <p:cNvSpPr>
            <a:spLocks noGrp="1"/>
          </p:cNvSpPr>
          <p:nvPr>
            <p:ph idx="1"/>
          </p:nvPr>
        </p:nvSpPr>
        <p:spPr>
          <a:xfrm>
            <a:off x="179388" y="1341438"/>
            <a:ext cx="8964612" cy="2303586"/>
          </a:xfrm>
        </p:spPr>
        <p:txBody>
          <a:bodyPr/>
          <a:lstStyle/>
          <a:p>
            <a:r>
              <a:rPr lang="en-US" sz="2400" dirty="0"/>
              <a:t>Joining node 4 to community {1,2,3} via 3</a:t>
            </a:r>
          </a:p>
          <a:p>
            <a:pPr marL="342900" indent="-342900">
              <a:buFont typeface="Arial" charset="0"/>
              <a:buChar char="•"/>
            </a:pPr>
            <a:r>
              <a:rPr lang="en-US" sz="2400" dirty="0"/>
              <a:t>Q = 1/14 (4 - 4/14 - 6/14 - 6/14 </a:t>
            </a:r>
            <a:r>
              <a:rPr lang="mr-IN" sz="2400" dirty="0"/>
              <a:t>–</a:t>
            </a:r>
            <a:r>
              <a:rPr lang="en-US" sz="2400" dirty="0"/>
              <a:t> 6/14 </a:t>
            </a:r>
            <a:r>
              <a:rPr lang="mr-IN" sz="2400" dirty="0"/>
              <a:t>–</a:t>
            </a:r>
            <a:r>
              <a:rPr lang="en-US" sz="2400" dirty="0"/>
              <a:t> 6/14 - 9/14) = 1/14 * 19/14</a:t>
            </a:r>
          </a:p>
          <a:p>
            <a:r>
              <a:rPr lang="en-US" sz="2400" dirty="0"/>
              <a:t>Joining node 4 to node 5</a:t>
            </a:r>
          </a:p>
          <a:p>
            <a:pPr marL="342900" indent="-342900">
              <a:buFont typeface="Arial" charset="0"/>
              <a:buChar char="•"/>
            </a:pPr>
            <a:r>
              <a:rPr lang="en-US" sz="2400" dirty="0"/>
              <a:t>Q = 1/14 * 26/14 + 1/14 * (1 – 6/14) = 1/14 * 34/14</a:t>
            </a:r>
          </a:p>
          <a:p>
            <a:r>
              <a:rPr lang="en-US" sz="2400" dirty="0"/>
              <a:t>Finally, also node 6 will join the second community</a:t>
            </a:r>
          </a:p>
          <a:p>
            <a:endParaRPr lang="en-US" sz="2400" dirty="0"/>
          </a:p>
        </p:txBody>
      </p:sp>
      <p:sp>
        <p:nvSpPr>
          <p:cNvPr id="4" name="Footer Placeholder 3"/>
          <p:cNvSpPr>
            <a:spLocks noGrp="1"/>
          </p:cNvSpPr>
          <p:nvPr>
            <p:ph type="ftr" sz="quarter" idx="10"/>
          </p:nvPr>
        </p:nvSpPr>
        <p:spPr/>
        <p:txBody>
          <a:bodyPr/>
          <a:lstStyle/>
          <a:p>
            <a:r>
              <a:rPr lang="fr-CH"/>
              <a:t>©2021, Karl Aberer, EPFL-IC, Laboratoire de systèmes d'informations répartis </a:t>
            </a:r>
            <a:endParaRPr lang="en-GB" dirty="0"/>
          </a:p>
        </p:txBody>
      </p:sp>
      <p:sp>
        <p:nvSpPr>
          <p:cNvPr id="5" name="Oval 4"/>
          <p:cNvSpPr/>
          <p:nvPr/>
        </p:nvSpPr>
        <p:spPr bwMode="auto">
          <a:xfrm>
            <a:off x="1981398" y="4157411"/>
            <a:ext cx="432048" cy="432048"/>
          </a:xfrm>
          <a:prstGeom prst="ellipse">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chemeClr val="bg1"/>
                </a:solidFill>
                <a:effectLst/>
                <a:latin typeface="Calibri" charset="0"/>
                <a:ea typeface="Calibri" charset="0"/>
                <a:cs typeface="Calibri" charset="0"/>
              </a:rPr>
              <a:t>1</a:t>
            </a:r>
          </a:p>
        </p:txBody>
      </p:sp>
      <p:sp>
        <p:nvSpPr>
          <p:cNvPr id="6" name="Oval 5"/>
          <p:cNvSpPr/>
          <p:nvPr/>
        </p:nvSpPr>
        <p:spPr bwMode="auto">
          <a:xfrm>
            <a:off x="3277542" y="4589459"/>
            <a:ext cx="432048" cy="432048"/>
          </a:xfrm>
          <a:prstGeom prst="ellipse">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bg1"/>
                </a:solidFill>
                <a:effectLst/>
                <a:latin typeface="Calibri" charset="0"/>
                <a:ea typeface="Calibri" charset="0"/>
                <a:cs typeface="Calibri" charset="0"/>
              </a:rPr>
              <a:t>3</a:t>
            </a:r>
          </a:p>
        </p:txBody>
      </p:sp>
      <p:sp>
        <p:nvSpPr>
          <p:cNvPr id="7" name="Oval 6"/>
          <p:cNvSpPr/>
          <p:nvPr/>
        </p:nvSpPr>
        <p:spPr bwMode="auto">
          <a:xfrm>
            <a:off x="1981398" y="5100517"/>
            <a:ext cx="432048" cy="432048"/>
          </a:xfrm>
          <a:prstGeom prst="ellipse">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bg1"/>
                </a:solidFill>
                <a:effectLst/>
                <a:latin typeface="Calibri" charset="0"/>
                <a:ea typeface="Calibri" charset="0"/>
                <a:cs typeface="Calibri" charset="0"/>
              </a:rPr>
              <a:t>2</a:t>
            </a:r>
          </a:p>
        </p:txBody>
      </p:sp>
      <p:sp>
        <p:nvSpPr>
          <p:cNvPr id="8" name="Oval 7"/>
          <p:cNvSpPr/>
          <p:nvPr/>
        </p:nvSpPr>
        <p:spPr bwMode="auto">
          <a:xfrm>
            <a:off x="4584394" y="4589459"/>
            <a:ext cx="432048" cy="432048"/>
          </a:xfrm>
          <a:prstGeom prst="ellipse">
            <a:avLst/>
          </a:prstGeom>
          <a:solidFill>
            <a:schemeClr val="bg1">
              <a:lumMod val="5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bg1"/>
                </a:solidFill>
                <a:effectLst/>
                <a:latin typeface="Calibri" charset="0"/>
                <a:ea typeface="Calibri" charset="0"/>
                <a:cs typeface="Calibri" charset="0"/>
              </a:rPr>
              <a:t>4</a:t>
            </a:r>
          </a:p>
        </p:txBody>
      </p:sp>
      <p:sp>
        <p:nvSpPr>
          <p:cNvPr id="9" name="Oval 8"/>
          <p:cNvSpPr/>
          <p:nvPr/>
        </p:nvSpPr>
        <p:spPr bwMode="auto">
          <a:xfrm>
            <a:off x="5868144" y="4157411"/>
            <a:ext cx="432048" cy="432048"/>
          </a:xfrm>
          <a:prstGeom prst="ellipse">
            <a:avLst/>
          </a:prstGeom>
          <a:solidFill>
            <a:schemeClr val="bg1">
              <a:lumMod val="5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bg1"/>
                </a:solidFill>
                <a:effectLst/>
                <a:latin typeface="Calibri" charset="0"/>
                <a:ea typeface="Calibri" charset="0"/>
                <a:cs typeface="Calibri" charset="0"/>
              </a:rPr>
              <a:t>5</a:t>
            </a:r>
          </a:p>
        </p:txBody>
      </p:sp>
      <p:sp>
        <p:nvSpPr>
          <p:cNvPr id="10" name="Oval 9"/>
          <p:cNvSpPr/>
          <p:nvPr/>
        </p:nvSpPr>
        <p:spPr bwMode="auto">
          <a:xfrm>
            <a:off x="5868144" y="5132817"/>
            <a:ext cx="432048" cy="432048"/>
          </a:xfrm>
          <a:prstGeom prst="ellipse">
            <a:avLst/>
          </a:prstGeom>
          <a:solidFill>
            <a:schemeClr val="bg1">
              <a:lumMod val="5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bg1"/>
                </a:solidFill>
                <a:effectLst/>
                <a:latin typeface="Calibri" charset="0"/>
                <a:ea typeface="Calibri" charset="0"/>
                <a:cs typeface="Calibri" charset="0"/>
              </a:rPr>
              <a:t>6</a:t>
            </a:r>
          </a:p>
        </p:txBody>
      </p:sp>
      <p:cxnSp>
        <p:nvCxnSpPr>
          <p:cNvPr id="12" name="Straight Connector 11"/>
          <p:cNvCxnSpPr>
            <a:stCxn id="5" idx="6"/>
            <a:endCxn id="6" idx="1"/>
          </p:cNvCxnSpPr>
          <p:nvPr/>
        </p:nvCxnSpPr>
        <p:spPr bwMode="auto">
          <a:xfrm>
            <a:off x="2413446" y="4373435"/>
            <a:ext cx="927368" cy="279296"/>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3" name="Straight Connector 12"/>
          <p:cNvCxnSpPr>
            <a:stCxn id="5" idx="4"/>
            <a:endCxn id="7" idx="0"/>
          </p:cNvCxnSpPr>
          <p:nvPr/>
        </p:nvCxnSpPr>
        <p:spPr bwMode="auto">
          <a:xfrm>
            <a:off x="2197422" y="4589459"/>
            <a:ext cx="0" cy="51105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6" name="Straight Connector 15"/>
          <p:cNvCxnSpPr>
            <a:stCxn id="7" idx="6"/>
            <a:endCxn id="6" idx="3"/>
          </p:cNvCxnSpPr>
          <p:nvPr/>
        </p:nvCxnSpPr>
        <p:spPr bwMode="auto">
          <a:xfrm flipV="1">
            <a:off x="2413446" y="4958235"/>
            <a:ext cx="927368" cy="358306"/>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9" name="Straight Connector 18"/>
          <p:cNvCxnSpPr>
            <a:stCxn id="6" idx="6"/>
            <a:endCxn id="8" idx="2"/>
          </p:cNvCxnSpPr>
          <p:nvPr/>
        </p:nvCxnSpPr>
        <p:spPr bwMode="auto">
          <a:xfrm>
            <a:off x="3709590" y="4805483"/>
            <a:ext cx="874804"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2" name="Straight Connector 21"/>
          <p:cNvCxnSpPr>
            <a:stCxn id="8" idx="7"/>
            <a:endCxn id="9" idx="2"/>
          </p:cNvCxnSpPr>
          <p:nvPr/>
        </p:nvCxnSpPr>
        <p:spPr bwMode="auto">
          <a:xfrm flipV="1">
            <a:off x="4953170" y="4373435"/>
            <a:ext cx="914974" cy="279296"/>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5" name="Straight Connector 24"/>
          <p:cNvCxnSpPr>
            <a:stCxn id="8" idx="5"/>
            <a:endCxn id="10" idx="2"/>
          </p:cNvCxnSpPr>
          <p:nvPr/>
        </p:nvCxnSpPr>
        <p:spPr bwMode="auto">
          <a:xfrm>
            <a:off x="4953170" y="4958235"/>
            <a:ext cx="914974" cy="390606"/>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8" name="Straight Connector 27"/>
          <p:cNvCxnSpPr>
            <a:stCxn id="10" idx="0"/>
            <a:endCxn id="9" idx="4"/>
          </p:cNvCxnSpPr>
          <p:nvPr/>
        </p:nvCxnSpPr>
        <p:spPr bwMode="auto">
          <a:xfrm flipV="1">
            <a:off x="6084168" y="4589459"/>
            <a:ext cx="0" cy="543358"/>
          </a:xfrm>
          <a:prstGeom prst="line">
            <a:avLst/>
          </a:prstGeom>
          <a:solidFill>
            <a:schemeClr val="accent1"/>
          </a:solidFill>
          <a:ln w="9525" cap="flat" cmpd="sng" algn="ctr">
            <a:solidFill>
              <a:schemeClr val="tx1"/>
            </a:solidFill>
            <a:prstDash val="solid"/>
            <a:round/>
            <a:headEnd type="none" w="med" len="med"/>
            <a:tailEnd type="none" w="med" len="med"/>
          </a:ln>
          <a:effectLst/>
        </p:spPr>
      </p:cxnSp>
    </p:spTree>
    <p:extLst>
      <p:ext uri="{BB962C8B-B14F-4D97-AF65-F5344CB8AC3E}">
        <p14:creationId xmlns:p14="http://schemas.microsoft.com/office/powerpoint/2010/main" val="72545598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Merging Nodes</a:t>
            </a:r>
          </a:p>
        </p:txBody>
      </p:sp>
      <p:sp>
        <p:nvSpPr>
          <p:cNvPr id="3" name="Content Placeholder 2"/>
          <p:cNvSpPr>
            <a:spLocks noGrp="1"/>
          </p:cNvSpPr>
          <p:nvPr>
            <p:ph idx="1"/>
          </p:nvPr>
        </p:nvSpPr>
        <p:spPr>
          <a:xfrm>
            <a:off x="179388" y="1341438"/>
            <a:ext cx="8305800" cy="2303586"/>
          </a:xfrm>
        </p:spPr>
        <p:txBody>
          <a:bodyPr/>
          <a:lstStyle/>
          <a:p>
            <a:r>
              <a:rPr lang="en-US" sz="2400" dirty="0"/>
              <a:t>Now that all nodes have been processed, we merge nodes of the same community in a single new node and restart processing</a:t>
            </a:r>
          </a:p>
          <a:p>
            <a:r>
              <a:rPr lang="en-US" sz="2400" dirty="0"/>
              <a:t>Will the two remaining nodes merge? Answer: yes</a:t>
            </a:r>
          </a:p>
        </p:txBody>
      </p:sp>
      <p:sp>
        <p:nvSpPr>
          <p:cNvPr id="4" name="Footer Placeholder 3"/>
          <p:cNvSpPr>
            <a:spLocks noGrp="1"/>
          </p:cNvSpPr>
          <p:nvPr>
            <p:ph type="ftr" sz="quarter" idx="10"/>
          </p:nvPr>
        </p:nvSpPr>
        <p:spPr/>
        <p:txBody>
          <a:bodyPr/>
          <a:lstStyle/>
          <a:p>
            <a:r>
              <a:rPr lang="fr-CH"/>
              <a:t>©2021, Karl Aberer, EPFL-IC, Laboratoire de systèmes d'informations répartis </a:t>
            </a:r>
            <a:endParaRPr lang="en-GB" dirty="0"/>
          </a:p>
        </p:txBody>
      </p:sp>
      <p:sp>
        <p:nvSpPr>
          <p:cNvPr id="5" name="Oval 4"/>
          <p:cNvSpPr/>
          <p:nvPr/>
        </p:nvSpPr>
        <p:spPr bwMode="auto">
          <a:xfrm>
            <a:off x="2987824" y="4437112"/>
            <a:ext cx="792088" cy="754307"/>
          </a:xfrm>
          <a:prstGeom prst="ellipse">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600" dirty="0">
                <a:solidFill>
                  <a:schemeClr val="bg1"/>
                </a:solidFill>
                <a:latin typeface="Calibri" charset="0"/>
                <a:ea typeface="Calibri" charset="0"/>
                <a:cs typeface="Calibri" charset="0"/>
              </a:rPr>
              <a:t>123</a:t>
            </a:r>
            <a:endParaRPr kumimoji="0" lang="en-US" sz="1600" b="0" i="0" u="none" strike="noStrike" cap="none" normalizeH="0" baseline="0" dirty="0">
              <a:ln>
                <a:noFill/>
              </a:ln>
              <a:solidFill>
                <a:schemeClr val="bg1"/>
              </a:solidFill>
              <a:effectLst/>
              <a:latin typeface="Calibri" charset="0"/>
              <a:ea typeface="Calibri" charset="0"/>
              <a:cs typeface="Calibri" charset="0"/>
            </a:endParaRPr>
          </a:p>
        </p:txBody>
      </p:sp>
      <p:sp>
        <p:nvSpPr>
          <p:cNvPr id="6" name="Oval 5"/>
          <p:cNvSpPr/>
          <p:nvPr/>
        </p:nvSpPr>
        <p:spPr bwMode="auto">
          <a:xfrm>
            <a:off x="5436096" y="4437112"/>
            <a:ext cx="792088" cy="754307"/>
          </a:xfrm>
          <a:prstGeom prst="ellipse">
            <a:avLst/>
          </a:prstGeom>
          <a:solidFill>
            <a:schemeClr val="bg1">
              <a:lumMod val="5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600" dirty="0">
                <a:solidFill>
                  <a:schemeClr val="bg1"/>
                </a:solidFill>
                <a:latin typeface="Calibri" charset="0"/>
                <a:ea typeface="Calibri" charset="0"/>
                <a:cs typeface="Calibri" charset="0"/>
              </a:rPr>
              <a:t>456</a:t>
            </a:r>
            <a:endParaRPr kumimoji="0" lang="en-US" sz="1600" b="0" i="0" u="none" strike="noStrike" cap="none" normalizeH="0" baseline="0" dirty="0">
              <a:ln>
                <a:noFill/>
              </a:ln>
              <a:solidFill>
                <a:schemeClr val="bg1"/>
              </a:solidFill>
              <a:effectLst/>
              <a:latin typeface="Calibri" charset="0"/>
              <a:ea typeface="Calibri" charset="0"/>
              <a:cs typeface="Calibri" charset="0"/>
            </a:endParaRPr>
          </a:p>
        </p:txBody>
      </p:sp>
      <p:cxnSp>
        <p:nvCxnSpPr>
          <p:cNvPr id="12" name="Straight Connector 11"/>
          <p:cNvCxnSpPr>
            <a:stCxn id="5" idx="6"/>
            <a:endCxn id="6" idx="2"/>
          </p:cNvCxnSpPr>
          <p:nvPr/>
        </p:nvCxnSpPr>
        <p:spPr bwMode="auto">
          <a:xfrm>
            <a:off x="3779912" y="4814266"/>
            <a:ext cx="1656184"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spTree>
    <p:extLst>
      <p:ext uri="{BB962C8B-B14F-4D97-AF65-F5344CB8AC3E}">
        <p14:creationId xmlns:p14="http://schemas.microsoft.com/office/powerpoint/2010/main" val="321757013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PQuestion" title="Question Text"/>
          <p:cNvSpPr>
            <a:spLocks noGrp="1"/>
          </p:cNvSpPr>
          <p:nvPr>
            <p:ph type="title"/>
          </p:nvPr>
        </p:nvSpPr>
        <p:spPr/>
        <p:txBody>
          <a:bodyPr/>
          <a:lstStyle/>
          <a:p>
            <a:r>
              <a:rPr lang="en-US" altLang="en-US" sz="3600" dirty="0">
                <a:ea typeface="MS PGothic" charset="-128"/>
              </a:rPr>
              <a:t>Modularity clustering will end up always with a single community at the top level?</a:t>
            </a:r>
          </a:p>
        </p:txBody>
      </p:sp>
      <p:sp>
        <p:nvSpPr>
          <p:cNvPr id="13314" name="TPAnswers" title="Answer Text"/>
          <p:cNvSpPr>
            <a:spLocks noGrp="1"/>
          </p:cNvSpPr>
          <p:nvPr>
            <p:ph idx="1"/>
            <p:custDataLst>
              <p:tags r:id="rId2"/>
            </p:custDataLst>
          </p:nvPr>
        </p:nvSpPr>
        <p:spPr>
          <a:xfrm>
            <a:off x="179388" y="1600200"/>
            <a:ext cx="8305800" cy="4770438"/>
          </a:xfrm>
        </p:spPr>
        <p:txBody>
          <a:bodyPr>
            <a:normAutofit/>
          </a:bodyPr>
          <a:lstStyle/>
          <a:p>
            <a:pPr marL="514350" indent="-514350">
              <a:buFont typeface="Arial" charset="0"/>
              <a:buAutoNum type="alphaUcPeriod"/>
            </a:pPr>
            <a:r>
              <a:rPr lang="en-US" altLang="en-US" dirty="0">
                <a:ea typeface="MS PGothic" charset="-128"/>
              </a:rPr>
              <a:t>true</a:t>
            </a:r>
          </a:p>
          <a:p>
            <a:pPr marL="514350" indent="-514350">
              <a:buFont typeface="Arial" charset="0"/>
              <a:buAutoNum type="alphaUcPeriod"/>
            </a:pPr>
            <a:r>
              <a:rPr lang="en-US" altLang="en-US" dirty="0">
                <a:ea typeface="MS PGothic" charset="-128"/>
              </a:rPr>
              <a:t>Only for dense graphs</a:t>
            </a:r>
          </a:p>
          <a:p>
            <a:pPr marL="514350" indent="-514350">
              <a:buFont typeface="Arial" charset="0"/>
              <a:buAutoNum type="alphaUcPeriod"/>
            </a:pPr>
            <a:r>
              <a:rPr lang="en-US" altLang="en-US" dirty="0">
                <a:ea typeface="MS PGothic" charset="-128"/>
              </a:rPr>
              <a:t>Only for connected graphs</a:t>
            </a:r>
          </a:p>
          <a:p>
            <a:pPr marL="514350" indent="-514350">
              <a:buFont typeface="Arial" charset="0"/>
              <a:buAutoNum type="alphaUcPeriod"/>
            </a:pPr>
            <a:r>
              <a:rPr lang="en-US" altLang="en-US" dirty="0">
                <a:ea typeface="MS PGothic" charset="-128"/>
              </a:rPr>
              <a:t>never</a:t>
            </a:r>
          </a:p>
        </p:txBody>
      </p:sp>
      <p:sp>
        <p:nvSpPr>
          <p:cNvPr id="2" name="Footer Placeholder 1">
            <a:extLst>
              <a:ext uri="{FF2B5EF4-FFF2-40B4-BE49-F238E27FC236}">
                <a16:creationId xmlns:a16="http://schemas.microsoft.com/office/drawing/2014/main" id="{E0BD5AF5-88AB-F94A-A324-26E089DCC5A2}"/>
              </a:ext>
            </a:extLst>
          </p:cNvPr>
          <p:cNvSpPr>
            <a:spLocks noGrp="1"/>
          </p:cNvSpPr>
          <p:nvPr>
            <p:ph type="ftr" sz="quarter" idx="10"/>
          </p:nvPr>
        </p:nvSpPr>
        <p:spPr/>
        <p:txBody>
          <a:bodyPr/>
          <a:lstStyle/>
          <a:p>
            <a:pPr>
              <a:defRPr/>
            </a:pPr>
            <a:r>
              <a:rPr lang="en-US"/>
              <a:t>©2021, Karl Aberer, EPFL-IC, Laboratoire de systèmes d'informations répartis </a:t>
            </a:r>
          </a:p>
        </p:txBody>
      </p:sp>
    </p:spTree>
    <p:custDataLst>
      <p:tags r:id="rId1"/>
    </p:custData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PQuestion" title="Question Text"/>
          <p:cNvSpPr>
            <a:spLocks noGrp="1"/>
          </p:cNvSpPr>
          <p:nvPr>
            <p:ph type="title"/>
          </p:nvPr>
        </p:nvSpPr>
        <p:spPr/>
        <p:txBody>
          <a:bodyPr/>
          <a:lstStyle/>
          <a:p>
            <a:r>
              <a:rPr lang="en-US" altLang="en-US" sz="3600" dirty="0">
                <a:ea typeface="MS PGothic" charset="-128"/>
              </a:rPr>
              <a:t>Modularity clustering will end up always with the same community structure?</a:t>
            </a:r>
          </a:p>
        </p:txBody>
      </p:sp>
      <p:sp>
        <p:nvSpPr>
          <p:cNvPr id="13314" name="TPAnswers" title="Answer Text"/>
          <p:cNvSpPr>
            <a:spLocks noGrp="1"/>
          </p:cNvSpPr>
          <p:nvPr>
            <p:ph idx="1"/>
            <p:custDataLst>
              <p:tags r:id="rId2"/>
            </p:custDataLst>
          </p:nvPr>
        </p:nvSpPr>
        <p:spPr>
          <a:xfrm>
            <a:off x="179388" y="1772816"/>
            <a:ext cx="8305800" cy="4597822"/>
          </a:xfrm>
        </p:spPr>
        <p:txBody>
          <a:bodyPr>
            <a:normAutofit/>
          </a:bodyPr>
          <a:lstStyle/>
          <a:p>
            <a:pPr marL="514350" indent="-514350">
              <a:buFont typeface="Arial" charset="0"/>
              <a:buAutoNum type="alphaUcPeriod"/>
            </a:pPr>
            <a:r>
              <a:rPr lang="en-US" altLang="en-US" dirty="0">
                <a:ea typeface="MS PGothic" charset="-128"/>
              </a:rPr>
              <a:t>true</a:t>
            </a:r>
          </a:p>
          <a:p>
            <a:pPr marL="514350" indent="-514350">
              <a:buFont typeface="Arial" charset="0"/>
              <a:buAutoNum type="alphaUcPeriod"/>
            </a:pPr>
            <a:r>
              <a:rPr lang="en-US" altLang="en-US" dirty="0">
                <a:ea typeface="MS PGothic" charset="-128"/>
              </a:rPr>
              <a:t>Only for connected graphs</a:t>
            </a:r>
          </a:p>
          <a:p>
            <a:pPr marL="514350" indent="-514350">
              <a:buFont typeface="Arial" charset="0"/>
              <a:buAutoNum type="alphaUcPeriod"/>
            </a:pPr>
            <a:r>
              <a:rPr lang="en-US" altLang="en-US" dirty="0">
                <a:ea typeface="MS PGothic" charset="-128"/>
              </a:rPr>
              <a:t>Only for cliques</a:t>
            </a:r>
          </a:p>
          <a:p>
            <a:pPr marL="514350" indent="-514350">
              <a:buFont typeface="Arial" charset="0"/>
              <a:buAutoNum type="alphaUcPeriod"/>
            </a:pPr>
            <a:r>
              <a:rPr lang="en-US" altLang="en-US" dirty="0">
                <a:ea typeface="MS PGothic" charset="-128"/>
              </a:rPr>
              <a:t>false</a:t>
            </a:r>
          </a:p>
        </p:txBody>
      </p:sp>
      <p:sp>
        <p:nvSpPr>
          <p:cNvPr id="2" name="Footer Placeholder 1">
            <a:extLst>
              <a:ext uri="{FF2B5EF4-FFF2-40B4-BE49-F238E27FC236}">
                <a16:creationId xmlns:a16="http://schemas.microsoft.com/office/drawing/2014/main" id="{0553AEAF-70C3-D342-A05E-89E41C8AC4CF}"/>
              </a:ext>
            </a:extLst>
          </p:cNvPr>
          <p:cNvSpPr>
            <a:spLocks noGrp="1"/>
          </p:cNvSpPr>
          <p:nvPr>
            <p:ph type="ftr" sz="quarter" idx="10"/>
          </p:nvPr>
        </p:nvSpPr>
        <p:spPr/>
        <p:txBody>
          <a:bodyPr/>
          <a:lstStyle/>
          <a:p>
            <a:pPr>
              <a:defRPr/>
            </a:pPr>
            <a:r>
              <a:rPr lang="en-US"/>
              <a:t>©2021, Karl Aberer, EPFL-IC, Laboratoire de systèmes d'informations répartis </a:t>
            </a:r>
          </a:p>
        </p:txBody>
      </p:sp>
    </p:spTree>
    <p:custDataLst>
      <p:tags r:id="rId1"/>
    </p:custData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304800"/>
            <a:ext cx="8524056" cy="914400"/>
          </a:xfrm>
        </p:spPr>
        <p:txBody>
          <a:bodyPr/>
          <a:lstStyle/>
          <a:p>
            <a:r>
              <a:rPr lang="en-US" dirty="0"/>
              <a:t>Modularity to Evaluate Community Quality</a:t>
            </a:r>
          </a:p>
        </p:txBody>
      </p:sp>
      <p:sp>
        <p:nvSpPr>
          <p:cNvPr id="3" name="Content Placeholder 2"/>
          <p:cNvSpPr>
            <a:spLocks noGrp="1"/>
          </p:cNvSpPr>
          <p:nvPr>
            <p:ph idx="1"/>
          </p:nvPr>
        </p:nvSpPr>
        <p:spPr/>
        <p:txBody>
          <a:bodyPr/>
          <a:lstStyle/>
          <a:p>
            <a:r>
              <a:rPr lang="en-US" dirty="0"/>
              <a:t>Modularity can also be used to evaluate the best level to cutoff of a hierarchical clustering</a:t>
            </a:r>
          </a:p>
        </p:txBody>
      </p:sp>
      <p:pic>
        <p:nvPicPr>
          <p:cNvPr id="4" name="Picture 2"/>
          <p:cNvPicPr>
            <a:picLocks noChangeAspect="1" noChangeArrowheads="1"/>
          </p:cNvPicPr>
          <p:nvPr/>
        </p:nvPicPr>
        <p:blipFill>
          <a:blip r:embed="rId3" cstate="print"/>
          <a:srcRect/>
          <a:stretch>
            <a:fillRect/>
          </a:stretch>
        </p:blipFill>
        <p:spPr bwMode="auto">
          <a:xfrm rot="5400000">
            <a:off x="3051788" y="953861"/>
            <a:ext cx="2857500" cy="6683115"/>
          </a:xfrm>
          <a:prstGeom prst="rect">
            <a:avLst/>
          </a:prstGeom>
          <a:noFill/>
          <a:ln w="9525">
            <a:noFill/>
            <a:miter lim="800000"/>
            <a:headEnd/>
            <a:tailEnd/>
          </a:ln>
        </p:spPr>
      </p:pic>
      <p:sp>
        <p:nvSpPr>
          <p:cNvPr id="5" name="TextBox 4"/>
          <p:cNvSpPr txBox="1"/>
          <p:nvPr/>
        </p:nvSpPr>
        <p:spPr>
          <a:xfrm>
            <a:off x="6713161" y="2782957"/>
            <a:ext cx="333746" cy="323165"/>
          </a:xfrm>
          <a:prstGeom prst="rect">
            <a:avLst/>
          </a:prstGeom>
          <a:noFill/>
        </p:spPr>
        <p:txBody>
          <a:bodyPr wrap="none" rtlCol="0">
            <a:spAutoFit/>
          </a:bodyPr>
          <a:lstStyle/>
          <a:p>
            <a:r>
              <a:rPr lang="en-US" sz="1500" b="1" dirty="0">
                <a:latin typeface="Arial" pitchFamily="34" charset="0"/>
                <a:cs typeface="Arial" pitchFamily="34" charset="0"/>
              </a:rPr>
              <a:t>Q</a:t>
            </a:r>
          </a:p>
        </p:txBody>
      </p:sp>
      <p:sp>
        <p:nvSpPr>
          <p:cNvPr id="8" name="Footer Placeholder 3"/>
          <p:cNvSpPr>
            <a:spLocks noGrp="1"/>
          </p:cNvSpPr>
          <p:nvPr>
            <p:ph type="ftr" sz="quarter" idx="10"/>
          </p:nvPr>
        </p:nvSpPr>
        <p:spPr>
          <a:xfrm>
            <a:off x="152400" y="6477000"/>
            <a:ext cx="5867400" cy="228600"/>
          </a:xfrm>
        </p:spPr>
        <p:txBody>
          <a:bodyPr/>
          <a:lstStyle/>
          <a:p>
            <a:r>
              <a:rPr lang="fr-CH"/>
              <a:t>©2021, Karl Aberer, EPFL-IC, Laboratoire de systèmes d'informations répartis </a:t>
            </a:r>
            <a:endParaRPr lang="en-GB" dirty="0"/>
          </a:p>
        </p:txBody>
      </p:sp>
    </p:spTree>
    <p:extLst>
      <p:ext uri="{BB962C8B-B14F-4D97-AF65-F5344CB8AC3E}">
        <p14:creationId xmlns:p14="http://schemas.microsoft.com/office/powerpoint/2010/main" val="13686051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a:t>Information Management </a:t>
            </a:r>
            <a:r>
              <a:rPr lang="fr-FR" dirty="0" err="1"/>
              <a:t>Tasks</a:t>
            </a:r>
            <a:endParaRPr lang="fr-FR" dirty="0"/>
          </a:p>
        </p:txBody>
      </p:sp>
      <p:sp>
        <p:nvSpPr>
          <p:cNvPr id="4" name="Footer Placeholder 3"/>
          <p:cNvSpPr>
            <a:spLocks noGrp="1"/>
          </p:cNvSpPr>
          <p:nvPr>
            <p:ph type="ftr" sz="quarter" idx="10"/>
          </p:nvPr>
        </p:nvSpPr>
        <p:spPr/>
        <p:txBody>
          <a:bodyPr/>
          <a:lstStyle/>
          <a:p>
            <a:r>
              <a:rPr lang="fr-CH">
                <a:latin typeface="Calibri" charset="0"/>
                <a:ea typeface="Calibri" charset="0"/>
                <a:cs typeface="Calibri" charset="0"/>
              </a:rPr>
              <a:t>©2021, Karl Aberer, EPFL-IC, Laboratoire de systèmes d'informations répartis </a:t>
            </a:r>
            <a:endParaRPr lang="en-GB" dirty="0">
              <a:latin typeface="Calibri" charset="0"/>
              <a:ea typeface="Calibri" charset="0"/>
              <a:cs typeface="Calibri" charset="0"/>
            </a:endParaRPr>
          </a:p>
        </p:txBody>
      </p:sp>
      <p:sp>
        <p:nvSpPr>
          <p:cNvPr id="6" name="Text Box 5"/>
          <p:cNvSpPr txBox="1">
            <a:spLocks noChangeArrowheads="1"/>
          </p:cNvSpPr>
          <p:nvPr/>
        </p:nvSpPr>
        <p:spPr bwMode="auto">
          <a:xfrm>
            <a:off x="3801844" y="2724735"/>
            <a:ext cx="1099221" cy="384053"/>
          </a:xfrm>
          <a:prstGeom prst="rect">
            <a:avLst/>
          </a:prstGeom>
          <a:noFill/>
          <a:ln w="12700">
            <a:solidFill>
              <a:schemeClr val="tx1"/>
            </a:solidFill>
            <a:miter lim="800000"/>
            <a:headEnd/>
            <a:tailEnd/>
          </a:ln>
          <a:effectLst/>
        </p:spPr>
        <p:txBody>
          <a:bodyPr wrap="none" lIns="87095" tIns="43548" rIns="87095" bIns="43548">
            <a:spAutoFit/>
          </a:bodyPr>
          <a:lstStyle/>
          <a:p>
            <a:pPr eaLnBrk="0" hangingPunct="0"/>
            <a:r>
              <a:rPr lang="en-US" sz="1924" b="1" dirty="0">
                <a:solidFill>
                  <a:schemeClr val="tx1"/>
                </a:solidFill>
                <a:latin typeface="Calibri"/>
                <a:cs typeface="Calibri"/>
              </a:rPr>
              <a:t>model M</a:t>
            </a:r>
            <a:endParaRPr lang="en-US" sz="3079" dirty="0">
              <a:solidFill>
                <a:schemeClr val="tx1"/>
              </a:solidFill>
              <a:latin typeface="Calibri"/>
              <a:cs typeface="Calibri"/>
            </a:endParaRPr>
          </a:p>
        </p:txBody>
      </p:sp>
      <p:sp>
        <p:nvSpPr>
          <p:cNvPr id="7" name="AutoShape 4"/>
          <p:cNvSpPr>
            <a:spLocks noChangeArrowheads="1"/>
          </p:cNvSpPr>
          <p:nvPr/>
        </p:nvSpPr>
        <p:spPr bwMode="auto">
          <a:xfrm>
            <a:off x="3635896" y="4933786"/>
            <a:ext cx="1473664" cy="610622"/>
          </a:xfrm>
          <a:prstGeom prst="can">
            <a:avLst>
              <a:gd name="adj" fmla="val 25000"/>
            </a:avLst>
          </a:prstGeom>
          <a:solidFill>
            <a:schemeClr val="bg1"/>
          </a:solidFill>
          <a:ln w="12700">
            <a:solidFill>
              <a:schemeClr val="tx1"/>
            </a:solidFill>
            <a:round/>
            <a:headEnd/>
            <a:tailEnd/>
          </a:ln>
          <a:effectLst/>
        </p:spPr>
        <p:txBody>
          <a:bodyPr wrap="square" lIns="87095" tIns="43548" rIns="87095" bIns="43548" anchor="ctr">
            <a:spAutoFit/>
          </a:bodyPr>
          <a:lstStyle/>
          <a:p>
            <a:r>
              <a:rPr lang="fr-CH" sz="1924" b="1" dirty="0">
                <a:solidFill>
                  <a:schemeClr val="tx1"/>
                </a:solidFill>
                <a:latin typeface="Calibri" charset="0"/>
                <a:ea typeface="Calibri" charset="0"/>
                <a:cs typeface="Calibri" charset="0"/>
              </a:rPr>
              <a:t>data</a:t>
            </a:r>
          </a:p>
        </p:txBody>
      </p:sp>
      <p:sp>
        <p:nvSpPr>
          <p:cNvPr id="12" name="Right Arrow 11"/>
          <p:cNvSpPr/>
          <p:nvPr/>
        </p:nvSpPr>
        <p:spPr bwMode="auto">
          <a:xfrm rot="5400000">
            <a:off x="3358797" y="3850189"/>
            <a:ext cx="1413983" cy="424969"/>
          </a:xfrm>
          <a:prstGeom prst="rightArrow">
            <a:avLst/>
          </a:prstGeom>
          <a:solidFill>
            <a:srgbClr val="000000"/>
          </a:solidFill>
          <a:ln w="9525" cap="flat" cmpd="sng" algn="ctr">
            <a:solidFill>
              <a:schemeClr val="tx1"/>
            </a:solidFill>
            <a:prstDash val="solid"/>
            <a:round/>
            <a:headEnd type="none" w="med" len="med"/>
            <a:tailEnd type="none" w="med" len="med"/>
          </a:ln>
          <a:effectLst/>
        </p:spPr>
        <p:txBody>
          <a:bodyPr vert="horz" wrap="square" lIns="87095" tIns="43548" rIns="87095" bIns="43548" numCol="1" rtlCol="0" anchor="ctr" anchorCtr="0" compatLnSpc="1">
            <a:prstTxWarp prst="textNoShape">
              <a:avLst/>
            </a:prstTxWarp>
          </a:bodyPr>
          <a:lstStyle/>
          <a:p>
            <a:pPr defTabSz="870899"/>
            <a:endParaRPr lang="fr-FR" sz="924">
              <a:latin typeface="Calibri" charset="0"/>
              <a:ea typeface="Calibri" charset="0"/>
              <a:cs typeface="Calibri" charset="0"/>
            </a:endParaRPr>
          </a:p>
        </p:txBody>
      </p:sp>
      <p:sp>
        <p:nvSpPr>
          <p:cNvPr id="13" name="TextBox 12"/>
          <p:cNvSpPr txBox="1"/>
          <p:nvPr/>
        </p:nvSpPr>
        <p:spPr>
          <a:xfrm>
            <a:off x="323529" y="3557049"/>
            <a:ext cx="3164660" cy="2456800"/>
          </a:xfrm>
          <a:prstGeom prst="rect">
            <a:avLst/>
          </a:prstGeom>
          <a:noFill/>
        </p:spPr>
        <p:txBody>
          <a:bodyPr wrap="square" lIns="87095" tIns="43548" rIns="87095" bIns="43548" rtlCol="0">
            <a:spAutoFit/>
          </a:bodyPr>
          <a:lstStyle/>
          <a:p>
            <a:pPr algn="l"/>
            <a:r>
              <a:rPr lang="en-GB" sz="1924" b="1">
                <a:latin typeface="Calibri" charset="0"/>
                <a:ea typeface="Calibri" charset="0"/>
                <a:cs typeface="Calibri" charset="0"/>
              </a:rPr>
              <a:t>Model Usage</a:t>
            </a:r>
            <a:r>
              <a:rPr lang="en-GB" sz="1924">
                <a:latin typeface="Calibri" charset="0"/>
                <a:ea typeface="Calibri" charset="0"/>
                <a:cs typeface="Calibri" charset="0"/>
              </a:rPr>
              <a:t>: given a model, find some specific data</a:t>
            </a:r>
          </a:p>
          <a:p>
            <a:pPr algn="l"/>
            <a:endParaRPr lang="en-GB" sz="1924">
              <a:latin typeface="Calibri" charset="0"/>
              <a:ea typeface="Calibri" charset="0"/>
              <a:cs typeface="Calibri" charset="0"/>
            </a:endParaRPr>
          </a:p>
          <a:p>
            <a:pPr algn="l"/>
            <a:endParaRPr lang="en-GB" sz="1924">
              <a:latin typeface="Calibri" charset="0"/>
              <a:ea typeface="Calibri" charset="0"/>
              <a:cs typeface="Calibri" charset="0"/>
            </a:endParaRPr>
          </a:p>
          <a:p>
            <a:pPr algn="l"/>
            <a:r>
              <a:rPr lang="en-GB" sz="1924" i="1">
                <a:latin typeface="Calibri" charset="0"/>
                <a:ea typeface="Calibri" charset="0"/>
                <a:cs typeface="Calibri" charset="0"/>
              </a:rPr>
              <a:t>Example:</a:t>
            </a:r>
          </a:p>
          <a:p>
            <a:pPr algn="l"/>
            <a:r>
              <a:rPr lang="en-GB" sz="1924">
                <a:latin typeface="Calibri" charset="0"/>
                <a:ea typeface="Calibri" charset="0"/>
                <a:cs typeface="Calibri" charset="0"/>
              </a:rPr>
              <a:t>Temperature model allows to find  temperature at selected locations</a:t>
            </a:r>
          </a:p>
        </p:txBody>
      </p:sp>
      <p:sp>
        <p:nvSpPr>
          <p:cNvPr id="14" name="Right Arrow 13"/>
          <p:cNvSpPr/>
          <p:nvPr/>
        </p:nvSpPr>
        <p:spPr bwMode="auto">
          <a:xfrm rot="16200000">
            <a:off x="4006869" y="3850189"/>
            <a:ext cx="1413983" cy="424969"/>
          </a:xfrm>
          <a:prstGeom prst="rightArrow">
            <a:avLst/>
          </a:prstGeom>
          <a:solidFill>
            <a:srgbClr val="000000"/>
          </a:solidFill>
          <a:ln w="9525" cap="flat" cmpd="sng" algn="ctr">
            <a:solidFill>
              <a:schemeClr val="tx1"/>
            </a:solidFill>
            <a:prstDash val="solid"/>
            <a:round/>
            <a:headEnd type="none" w="med" len="med"/>
            <a:tailEnd type="none" w="med" len="med"/>
          </a:ln>
          <a:effectLst/>
        </p:spPr>
        <p:txBody>
          <a:bodyPr vert="horz" wrap="square" lIns="87095" tIns="43548" rIns="87095" bIns="43548" numCol="1" rtlCol="0" anchor="ctr" anchorCtr="0" compatLnSpc="1">
            <a:prstTxWarp prst="textNoShape">
              <a:avLst/>
            </a:prstTxWarp>
          </a:bodyPr>
          <a:lstStyle/>
          <a:p>
            <a:pPr defTabSz="870899"/>
            <a:endParaRPr lang="fr-FR" sz="924">
              <a:latin typeface="Calibri" charset="0"/>
              <a:ea typeface="Calibri" charset="0"/>
              <a:cs typeface="Calibri" charset="0"/>
            </a:endParaRPr>
          </a:p>
        </p:txBody>
      </p:sp>
      <p:sp>
        <p:nvSpPr>
          <p:cNvPr id="15" name="TextBox 14"/>
          <p:cNvSpPr txBox="1"/>
          <p:nvPr/>
        </p:nvSpPr>
        <p:spPr>
          <a:xfrm>
            <a:off x="5148066" y="3550336"/>
            <a:ext cx="3816425" cy="2456800"/>
          </a:xfrm>
          <a:prstGeom prst="rect">
            <a:avLst/>
          </a:prstGeom>
          <a:noFill/>
        </p:spPr>
        <p:txBody>
          <a:bodyPr wrap="square" lIns="87095" tIns="43548" rIns="87095" bIns="43548" rtlCol="0">
            <a:spAutoFit/>
          </a:bodyPr>
          <a:lstStyle/>
          <a:p>
            <a:pPr algn="l"/>
            <a:r>
              <a:rPr lang="en-GB" sz="1924" b="1">
                <a:latin typeface="Calibri" charset="0"/>
                <a:ea typeface="Calibri" charset="0"/>
                <a:cs typeface="Calibri" charset="0"/>
              </a:rPr>
              <a:t>Model Building</a:t>
            </a:r>
            <a:r>
              <a:rPr lang="en-GB" sz="1924">
                <a:latin typeface="Calibri" charset="0"/>
                <a:ea typeface="Calibri" charset="0"/>
                <a:cs typeface="Calibri" charset="0"/>
              </a:rPr>
              <a:t>: given data, find a model the matches the data</a:t>
            </a:r>
          </a:p>
          <a:p>
            <a:pPr algn="l"/>
            <a:endParaRPr lang="en-GB" sz="1924">
              <a:latin typeface="Calibri" charset="0"/>
              <a:ea typeface="Calibri" charset="0"/>
              <a:cs typeface="Calibri" charset="0"/>
            </a:endParaRPr>
          </a:p>
          <a:p>
            <a:pPr algn="l"/>
            <a:endParaRPr lang="en-GB" sz="1924">
              <a:latin typeface="Calibri" charset="0"/>
              <a:ea typeface="Calibri" charset="0"/>
              <a:cs typeface="Calibri" charset="0"/>
            </a:endParaRPr>
          </a:p>
          <a:p>
            <a:pPr algn="l"/>
            <a:r>
              <a:rPr lang="en-GB" sz="1924" i="1">
                <a:latin typeface="Calibri" charset="0"/>
                <a:ea typeface="Calibri" charset="0"/>
                <a:cs typeface="Calibri" charset="0"/>
              </a:rPr>
              <a:t>Example:</a:t>
            </a:r>
          </a:p>
          <a:p>
            <a:pPr algn="l"/>
            <a:r>
              <a:rPr lang="en-GB" sz="1924">
                <a:latin typeface="Calibri" charset="0"/>
                <a:ea typeface="Calibri" charset="0"/>
                <a:cs typeface="Calibri" charset="0"/>
              </a:rPr>
              <a:t>Given temperature measurements, find a function that interpolates for all locations</a:t>
            </a:r>
          </a:p>
        </p:txBody>
      </p:sp>
      <p:pic>
        <p:nvPicPr>
          <p:cNvPr id="21" name="Picture 20"/>
          <p:cNvPicPr>
            <a:picLocks noChangeAspect="1"/>
          </p:cNvPicPr>
          <p:nvPr/>
        </p:nvPicPr>
        <p:blipFill>
          <a:blip r:embed="rId3"/>
          <a:stretch>
            <a:fillRect/>
          </a:stretch>
        </p:blipFill>
        <p:spPr>
          <a:xfrm>
            <a:off x="3563888" y="1572299"/>
            <a:ext cx="1512168" cy="1037717"/>
          </a:xfrm>
          <a:prstGeom prst="rect">
            <a:avLst/>
          </a:prstGeom>
        </p:spPr>
      </p:pic>
      <p:pic>
        <p:nvPicPr>
          <p:cNvPr id="3" name="Picture 2"/>
          <p:cNvPicPr>
            <a:picLocks noChangeAspect="1"/>
          </p:cNvPicPr>
          <p:nvPr/>
        </p:nvPicPr>
        <p:blipFill>
          <a:blip r:embed="rId4"/>
          <a:stretch>
            <a:fillRect/>
          </a:stretch>
        </p:blipFill>
        <p:spPr>
          <a:xfrm>
            <a:off x="4139953" y="5605824"/>
            <a:ext cx="576064" cy="512194"/>
          </a:xfrm>
          <a:prstGeom prst="rect">
            <a:avLst/>
          </a:prstGeom>
        </p:spPr>
      </p:pic>
    </p:spTree>
    <p:extLst>
      <p:ext uri="{BB962C8B-B14F-4D97-AF65-F5344CB8AC3E}">
        <p14:creationId xmlns:p14="http://schemas.microsoft.com/office/powerpoint/2010/main" val="95160623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Louvain Modularity - Discussion</a:t>
            </a:r>
          </a:p>
        </p:txBody>
      </p:sp>
      <p:sp>
        <p:nvSpPr>
          <p:cNvPr id="3" name="Content Placeholder 2"/>
          <p:cNvSpPr>
            <a:spLocks noGrp="1"/>
          </p:cNvSpPr>
          <p:nvPr>
            <p:ph idx="1"/>
          </p:nvPr>
        </p:nvSpPr>
        <p:spPr>
          <a:xfrm>
            <a:off x="323528" y="1333500"/>
            <a:ext cx="8305800" cy="5029200"/>
          </a:xfrm>
        </p:spPr>
        <p:txBody>
          <a:bodyPr/>
          <a:lstStyle/>
          <a:p>
            <a:r>
              <a:rPr lang="en-US" sz="2800" dirty="0"/>
              <a:t>Widely used in social network analysis and beyond</a:t>
            </a:r>
          </a:p>
          <a:p>
            <a:pPr marL="457200" indent="-457200">
              <a:buFont typeface="Arial" charset="0"/>
              <a:buChar char="•"/>
            </a:pPr>
            <a:r>
              <a:rPr lang="en-US" sz="2800" dirty="0"/>
              <a:t>Method to extract communities from very large networks very fast</a:t>
            </a:r>
          </a:p>
          <a:p>
            <a:endParaRPr lang="en-US" sz="2800" dirty="0"/>
          </a:p>
          <a:p>
            <a:r>
              <a:rPr lang="en-US" sz="2800" dirty="0"/>
              <a:t>Complexity: O(n log n)</a:t>
            </a:r>
          </a:p>
          <a:p>
            <a:endParaRPr lang="en-US" sz="2800" dirty="0"/>
          </a:p>
        </p:txBody>
      </p:sp>
      <p:sp>
        <p:nvSpPr>
          <p:cNvPr id="4" name="Footer Placeholder 3"/>
          <p:cNvSpPr>
            <a:spLocks noGrp="1"/>
          </p:cNvSpPr>
          <p:nvPr>
            <p:ph type="ftr" sz="quarter" idx="10"/>
          </p:nvPr>
        </p:nvSpPr>
        <p:spPr/>
        <p:txBody>
          <a:bodyPr/>
          <a:lstStyle/>
          <a:p>
            <a:r>
              <a:rPr lang="fr-CH"/>
              <a:t>©2021, Karl Aberer, EPFL-IC, Laboratoire de systèmes d'informations répartis </a:t>
            </a:r>
            <a:endParaRPr lang="en-GB" dirty="0"/>
          </a:p>
        </p:txBody>
      </p:sp>
    </p:spTree>
    <p:extLst>
      <p:ext uri="{BB962C8B-B14F-4D97-AF65-F5344CB8AC3E}">
        <p14:creationId xmlns:p14="http://schemas.microsoft.com/office/powerpoint/2010/main" val="372995079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Girvan-Newman Algorithm</a:t>
            </a:r>
          </a:p>
        </p:txBody>
      </p:sp>
      <p:sp>
        <p:nvSpPr>
          <p:cNvPr id="3" name="Content Placeholder 2"/>
          <p:cNvSpPr>
            <a:spLocks noGrp="1"/>
          </p:cNvSpPr>
          <p:nvPr>
            <p:ph idx="1"/>
          </p:nvPr>
        </p:nvSpPr>
        <p:spPr/>
        <p:txBody>
          <a:bodyPr/>
          <a:lstStyle/>
          <a:p>
            <a:r>
              <a:rPr lang="en-US" sz="2800" b="1" dirty="0"/>
              <a:t>Divisive Community Detection</a:t>
            </a:r>
          </a:p>
          <a:p>
            <a:pPr lvl="1">
              <a:buFont typeface="Arial" charset="0"/>
              <a:buChar char="–"/>
            </a:pPr>
            <a:r>
              <a:rPr lang="en-US" sz="2400" dirty="0"/>
              <a:t>Based on a </a:t>
            </a:r>
            <a:r>
              <a:rPr lang="en-US" sz="2400" b="1" dirty="0" err="1"/>
              <a:t>betweenness</a:t>
            </a:r>
            <a:r>
              <a:rPr lang="en-US" sz="2400" b="1" dirty="0"/>
              <a:t> measure </a:t>
            </a:r>
            <a:r>
              <a:rPr lang="en-US" sz="2400" dirty="0"/>
              <a:t>for edges, measuring how well they separate communities</a:t>
            </a:r>
          </a:p>
          <a:p>
            <a:pPr lvl="1">
              <a:buFont typeface="Arial" charset="0"/>
              <a:buChar char="–"/>
            </a:pPr>
            <a:r>
              <a:rPr lang="en-US" sz="2400" dirty="0"/>
              <a:t>Decomposition of network by splitting along edges with highest separation capacity</a:t>
            </a:r>
          </a:p>
          <a:p>
            <a:r>
              <a:rPr lang="en-US" sz="2800" dirty="0"/>
              <a:t>Overall algorithm</a:t>
            </a:r>
          </a:p>
          <a:p>
            <a:pPr lvl="1"/>
            <a:r>
              <a:rPr lang="en-US" sz="2400" dirty="0"/>
              <a:t>Repeat until no edges are left</a:t>
            </a:r>
          </a:p>
          <a:p>
            <a:pPr lvl="2"/>
            <a:r>
              <a:rPr lang="en-US" sz="2000" dirty="0"/>
              <a:t>Calculate </a:t>
            </a:r>
            <a:r>
              <a:rPr lang="en-US" sz="2000" dirty="0" err="1"/>
              <a:t>betweenness</a:t>
            </a:r>
            <a:r>
              <a:rPr lang="en-US" sz="2000" dirty="0"/>
              <a:t> of edges</a:t>
            </a:r>
          </a:p>
          <a:p>
            <a:pPr lvl="2"/>
            <a:r>
              <a:rPr lang="en-US" sz="2000" dirty="0"/>
              <a:t>Remove edges with highest </a:t>
            </a:r>
            <a:r>
              <a:rPr lang="en-US" sz="2000" dirty="0" err="1"/>
              <a:t>betweenness</a:t>
            </a:r>
            <a:endParaRPr lang="en-US" sz="2000" dirty="0"/>
          </a:p>
          <a:p>
            <a:pPr lvl="2"/>
            <a:r>
              <a:rPr lang="en-US" sz="2000" dirty="0"/>
              <a:t>Resulting connected components are communities</a:t>
            </a:r>
          </a:p>
          <a:p>
            <a:pPr lvl="1"/>
            <a:r>
              <a:rPr lang="en-US" sz="2400" dirty="0"/>
              <a:t>Results in hierarchical decomposition of network</a:t>
            </a:r>
          </a:p>
          <a:p>
            <a:endParaRPr lang="en-US" sz="2800" dirty="0"/>
          </a:p>
          <a:p>
            <a:endParaRPr lang="en-US" sz="2800" dirty="0"/>
          </a:p>
          <a:p>
            <a:pPr>
              <a:buFont typeface="Arial" charset="0"/>
              <a:buChar char="–"/>
            </a:pPr>
            <a:endParaRPr lang="en-US" sz="2800" dirty="0"/>
          </a:p>
          <a:p>
            <a:pPr lvl="1">
              <a:buFont typeface="Arial" charset="0"/>
              <a:buChar char="–"/>
            </a:pPr>
            <a:endParaRPr lang="en-US" sz="2400" dirty="0"/>
          </a:p>
          <a:p>
            <a:endParaRPr lang="en-US" sz="2800" dirty="0"/>
          </a:p>
        </p:txBody>
      </p:sp>
      <p:sp>
        <p:nvSpPr>
          <p:cNvPr id="4" name="Footer Placeholder 3"/>
          <p:cNvSpPr>
            <a:spLocks noGrp="1"/>
          </p:cNvSpPr>
          <p:nvPr>
            <p:ph type="ftr" sz="quarter" idx="10"/>
          </p:nvPr>
        </p:nvSpPr>
        <p:spPr/>
        <p:txBody>
          <a:bodyPr/>
          <a:lstStyle/>
          <a:p>
            <a:r>
              <a:rPr lang="fr-CH"/>
              <a:t>©2021, Karl Aberer, EPFL-IC, Laboratoire de systèmes d'informations répartis </a:t>
            </a:r>
            <a:endParaRPr lang="en-GB" dirty="0"/>
          </a:p>
        </p:txBody>
      </p:sp>
    </p:spTree>
    <p:extLst>
      <p:ext uri="{BB962C8B-B14F-4D97-AF65-F5344CB8AC3E}">
        <p14:creationId xmlns:p14="http://schemas.microsoft.com/office/powerpoint/2010/main" val="329996540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Edge </a:t>
            </a:r>
            <a:r>
              <a:rPr lang="en-US" dirty="0" err="1"/>
              <a:t>Betweenness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Edge betweenness: fraction of number of  shortest paths passing over the edge</a:t>
                </a:r>
              </a:p>
              <a:p>
                <a:endParaRPr lang="en-US" dirty="0"/>
              </a:p>
              <a:p>
                <a:pPr/>
                <a14:m>
                  <m:oMathPara xmlns:m="http://schemas.openxmlformats.org/officeDocument/2006/math">
                    <m:oMathParaPr>
                      <m:jc m:val="centerGroup"/>
                    </m:oMathParaPr>
                    <m:oMath xmlns:m="http://schemas.openxmlformats.org/officeDocument/2006/math">
                      <m:r>
                        <a:rPr lang="fr-CH" sz="2400" b="0" i="1" smtClean="0">
                          <a:latin typeface="Cambria Math" panose="02040503050406030204" pitchFamily="18" charset="0"/>
                        </a:rPr>
                        <m:t>𝑏𝑒𝑡𝑤𝑒𝑒𝑛𝑛𝑒𝑠𝑠</m:t>
                      </m:r>
                      <m:d>
                        <m:dPr>
                          <m:ctrlPr>
                            <a:rPr lang="fr-CH" sz="2400" b="0" i="1" smtClean="0">
                              <a:latin typeface="Cambria Math" panose="02040503050406030204" pitchFamily="18" charset="0"/>
                            </a:rPr>
                          </m:ctrlPr>
                        </m:dPr>
                        <m:e>
                          <m:r>
                            <a:rPr lang="fr-CH" sz="2400" b="0" i="1" smtClean="0">
                              <a:latin typeface="Cambria Math" panose="02040503050406030204" pitchFamily="18" charset="0"/>
                            </a:rPr>
                            <m:t>𝑣</m:t>
                          </m:r>
                        </m:e>
                      </m:d>
                      <m:r>
                        <a:rPr lang="fr-CH" sz="2400" b="0" i="1" smtClean="0">
                          <a:latin typeface="Cambria Math" panose="02040503050406030204" pitchFamily="18" charset="0"/>
                        </a:rPr>
                        <m:t>=</m:t>
                      </m:r>
                      <m:nary>
                        <m:naryPr>
                          <m:chr m:val="∑"/>
                          <m:supHide m:val="on"/>
                          <m:ctrlPr>
                            <a:rPr lang="fr-CH" sz="2400" b="0" i="1" smtClean="0">
                              <a:latin typeface="Cambria Math" panose="02040503050406030204" pitchFamily="18" charset="0"/>
                            </a:rPr>
                          </m:ctrlPr>
                        </m:naryPr>
                        <m:sub>
                          <m:r>
                            <m:rPr>
                              <m:brk m:alnAt="7"/>
                            </m:rPr>
                            <a:rPr lang="fr-CH" sz="2400" b="0" i="1" smtClean="0">
                              <a:latin typeface="Cambria Math" panose="02040503050406030204" pitchFamily="18" charset="0"/>
                            </a:rPr>
                            <m:t>𝑥</m:t>
                          </m:r>
                          <m:r>
                            <a:rPr lang="fr-CH" sz="2400" b="0" i="1" smtClean="0">
                              <a:latin typeface="Cambria Math" panose="02040503050406030204" pitchFamily="18" charset="0"/>
                            </a:rPr>
                            <m:t>,</m:t>
                          </m:r>
                          <m:r>
                            <a:rPr lang="fr-CH" sz="2400" b="0" i="1" smtClean="0">
                              <a:latin typeface="Cambria Math" panose="02040503050406030204" pitchFamily="18" charset="0"/>
                            </a:rPr>
                            <m:t>𝑦</m:t>
                          </m:r>
                        </m:sub>
                        <m:sup/>
                        <m:e>
                          <m:f>
                            <m:fPr>
                              <m:ctrlPr>
                                <a:rPr lang="fr-CH" sz="2400" b="0" i="1" smtClean="0">
                                  <a:latin typeface="Cambria Math" panose="02040503050406030204" pitchFamily="18" charset="0"/>
                                </a:rPr>
                              </m:ctrlPr>
                            </m:fPr>
                            <m:num>
                              <m:sSub>
                                <m:sSubPr>
                                  <m:ctrlPr>
                                    <a:rPr lang="fr-CH" sz="2400" i="1">
                                      <a:latin typeface="Cambria Math" panose="02040503050406030204" pitchFamily="18" charset="0"/>
                                      <a:ea typeface="Cambria Math" panose="02040503050406030204" pitchFamily="18" charset="0"/>
                                    </a:rPr>
                                  </m:ctrlPr>
                                </m:sSubPr>
                                <m:e>
                                  <m:r>
                                    <a:rPr lang="fr-CH" sz="2400" i="1">
                                      <a:latin typeface="Cambria Math" panose="02040503050406030204" pitchFamily="18" charset="0"/>
                                      <a:ea typeface="Cambria Math" panose="02040503050406030204" pitchFamily="18" charset="0"/>
                                    </a:rPr>
                                    <m:t>𝜎</m:t>
                                  </m:r>
                                </m:e>
                                <m:sub>
                                  <m:r>
                                    <a:rPr lang="fr-CH" sz="2400" i="1">
                                      <a:latin typeface="Cambria Math" panose="02040503050406030204" pitchFamily="18" charset="0"/>
                                      <a:ea typeface="Cambria Math" panose="02040503050406030204" pitchFamily="18" charset="0"/>
                                    </a:rPr>
                                    <m:t>𝑥𝑦</m:t>
                                  </m:r>
                                </m:sub>
                              </m:sSub>
                              <m:r>
                                <a:rPr lang="fr-CH" sz="2400" i="1">
                                  <a:latin typeface="Cambria Math" panose="02040503050406030204" pitchFamily="18" charset="0"/>
                                  <a:ea typeface="Cambria Math" panose="02040503050406030204" pitchFamily="18" charset="0"/>
                                </a:rPr>
                                <m:t>(</m:t>
                              </m:r>
                              <m:r>
                                <a:rPr lang="fr-CH" sz="2400" i="1">
                                  <a:latin typeface="Cambria Math" panose="02040503050406030204" pitchFamily="18" charset="0"/>
                                  <a:ea typeface="Cambria Math" panose="02040503050406030204" pitchFamily="18" charset="0"/>
                                </a:rPr>
                                <m:t>𝑣</m:t>
                              </m:r>
                              <m:r>
                                <a:rPr lang="fr-CH" sz="2400" i="1">
                                  <a:latin typeface="Cambria Math" panose="02040503050406030204" pitchFamily="18" charset="0"/>
                                  <a:ea typeface="Cambria Math" panose="02040503050406030204" pitchFamily="18" charset="0"/>
                                </a:rPr>
                                <m:t>)</m:t>
                              </m:r>
                            </m:num>
                            <m:den>
                              <m:sSub>
                                <m:sSubPr>
                                  <m:ctrlPr>
                                    <a:rPr lang="fr-CH" sz="2400" i="1">
                                      <a:latin typeface="Cambria Math" panose="02040503050406030204" pitchFamily="18" charset="0"/>
                                      <a:ea typeface="Cambria Math" panose="02040503050406030204" pitchFamily="18" charset="0"/>
                                    </a:rPr>
                                  </m:ctrlPr>
                                </m:sSubPr>
                                <m:e>
                                  <m:r>
                                    <a:rPr lang="fr-CH" sz="2400" i="1">
                                      <a:latin typeface="Cambria Math" panose="02040503050406030204" pitchFamily="18" charset="0"/>
                                      <a:ea typeface="Cambria Math" panose="02040503050406030204" pitchFamily="18" charset="0"/>
                                    </a:rPr>
                                    <m:t>𝜎</m:t>
                                  </m:r>
                                </m:e>
                                <m:sub>
                                  <m:r>
                                    <a:rPr lang="fr-CH" sz="2400" i="1">
                                      <a:latin typeface="Cambria Math" panose="02040503050406030204" pitchFamily="18" charset="0"/>
                                      <a:ea typeface="Cambria Math" panose="02040503050406030204" pitchFamily="18" charset="0"/>
                                    </a:rPr>
                                    <m:t>𝑥𝑦</m:t>
                                  </m:r>
                                </m:sub>
                              </m:sSub>
                            </m:den>
                          </m:f>
                        </m:e>
                      </m:nary>
                    </m:oMath>
                  </m:oMathPara>
                </a14:m>
                <a:endParaRPr lang="en-US" dirty="0"/>
              </a:p>
              <a:p>
                <a:r>
                  <a:rPr lang="en-US" dirty="0"/>
                  <a:t>where </a:t>
                </a:r>
              </a:p>
              <a:p>
                <a:pPr marL="457200" lvl="1" indent="0">
                  <a:buNone/>
                </a:pPr>
                <a14:m>
                  <m:oMath xmlns:m="http://schemas.openxmlformats.org/officeDocument/2006/math">
                    <m:sSub>
                      <m:sSubPr>
                        <m:ctrlPr>
                          <a:rPr lang="fr-CH" i="1">
                            <a:latin typeface="Cambria Math" panose="02040503050406030204" pitchFamily="18" charset="0"/>
                            <a:ea typeface="Cambria Math" panose="02040503050406030204" pitchFamily="18" charset="0"/>
                          </a:rPr>
                        </m:ctrlPr>
                      </m:sSubPr>
                      <m:e>
                        <m:r>
                          <a:rPr lang="fr-CH" i="1">
                            <a:latin typeface="Cambria Math" panose="02040503050406030204" pitchFamily="18" charset="0"/>
                            <a:ea typeface="Cambria Math" panose="02040503050406030204" pitchFamily="18" charset="0"/>
                          </a:rPr>
                          <m:t>𝜎</m:t>
                        </m:r>
                      </m:e>
                      <m:sub>
                        <m:r>
                          <a:rPr lang="fr-CH" i="1">
                            <a:latin typeface="Cambria Math" panose="02040503050406030204" pitchFamily="18" charset="0"/>
                            <a:ea typeface="Cambria Math" panose="02040503050406030204" pitchFamily="18" charset="0"/>
                          </a:rPr>
                          <m:t>𝑥𝑦</m:t>
                        </m:r>
                      </m:sub>
                    </m:sSub>
                  </m:oMath>
                </a14:m>
                <a:r>
                  <a:rPr lang="en-US" dirty="0"/>
                  <a:t>: number of shortest paths from </a:t>
                </a:r>
                <a14:m>
                  <m:oMath xmlns:m="http://schemas.openxmlformats.org/officeDocument/2006/math">
                    <m:r>
                      <m:rPr>
                        <m:brk m:alnAt="7"/>
                      </m:rPr>
                      <a:rPr lang="fr-CH" i="1">
                        <a:latin typeface="Cambria Math" panose="02040503050406030204" pitchFamily="18" charset="0"/>
                      </a:rPr>
                      <m:t>𝑥</m:t>
                    </m:r>
                  </m:oMath>
                </a14:m>
                <a:r>
                  <a:rPr lang="en-US" dirty="0"/>
                  <a:t> to </a:t>
                </a:r>
                <a14:m>
                  <m:oMath xmlns:m="http://schemas.openxmlformats.org/officeDocument/2006/math">
                    <m:r>
                      <m:rPr>
                        <m:brk m:alnAt="7"/>
                      </m:rPr>
                      <a:rPr lang="fr-CH" i="1">
                        <a:latin typeface="Cambria Math" panose="02040503050406030204" pitchFamily="18" charset="0"/>
                      </a:rPr>
                      <m:t>𝑦</m:t>
                    </m:r>
                  </m:oMath>
                </a14:m>
                <a:br>
                  <a:rPr lang="en-US" dirty="0"/>
                </a:br>
                <a14:m>
                  <m:oMath xmlns:m="http://schemas.openxmlformats.org/officeDocument/2006/math">
                    <m:sSub>
                      <m:sSubPr>
                        <m:ctrlPr>
                          <a:rPr lang="fr-CH" i="1">
                            <a:latin typeface="Cambria Math" panose="02040503050406030204" pitchFamily="18" charset="0"/>
                            <a:ea typeface="Cambria Math" panose="02040503050406030204" pitchFamily="18" charset="0"/>
                          </a:rPr>
                        </m:ctrlPr>
                      </m:sSubPr>
                      <m:e>
                        <m:r>
                          <a:rPr lang="fr-CH" i="1">
                            <a:latin typeface="Cambria Math" panose="02040503050406030204" pitchFamily="18" charset="0"/>
                            <a:ea typeface="Cambria Math" panose="02040503050406030204" pitchFamily="18" charset="0"/>
                          </a:rPr>
                          <m:t>𝜎</m:t>
                        </m:r>
                      </m:e>
                      <m:sub>
                        <m:r>
                          <a:rPr lang="fr-CH" i="1">
                            <a:latin typeface="Cambria Math" panose="02040503050406030204" pitchFamily="18" charset="0"/>
                            <a:ea typeface="Cambria Math" panose="02040503050406030204" pitchFamily="18" charset="0"/>
                          </a:rPr>
                          <m:t>𝑥𝑦</m:t>
                        </m:r>
                      </m:sub>
                    </m:sSub>
                    <m:r>
                      <a:rPr lang="fr-CH" i="1">
                        <a:latin typeface="Cambria Math" panose="02040503050406030204" pitchFamily="18" charset="0"/>
                        <a:ea typeface="Cambria Math" panose="02040503050406030204" pitchFamily="18" charset="0"/>
                      </a:rPr>
                      <m:t>(</m:t>
                    </m:r>
                    <m:r>
                      <a:rPr lang="fr-CH" i="1">
                        <a:latin typeface="Cambria Math" panose="02040503050406030204" pitchFamily="18" charset="0"/>
                        <a:ea typeface="Cambria Math" panose="02040503050406030204" pitchFamily="18" charset="0"/>
                      </a:rPr>
                      <m:t>𝑣</m:t>
                    </m:r>
                    <m:r>
                      <a:rPr lang="fr-CH" i="1">
                        <a:latin typeface="Cambria Math" panose="02040503050406030204" pitchFamily="18" charset="0"/>
                        <a:ea typeface="Cambria Math" panose="02040503050406030204" pitchFamily="18" charset="0"/>
                      </a:rPr>
                      <m:t>)</m:t>
                    </m:r>
                  </m:oMath>
                </a14:m>
                <a:r>
                  <a:rPr lang="en-US" dirty="0"/>
                  <a:t>: number of shortest paths from </a:t>
                </a:r>
                <a14:m>
                  <m:oMath xmlns:m="http://schemas.openxmlformats.org/officeDocument/2006/math">
                    <m:r>
                      <m:rPr>
                        <m:brk m:alnAt="7"/>
                      </m:rPr>
                      <a:rPr lang="fr-CH" i="1">
                        <a:latin typeface="Cambria Math" panose="02040503050406030204" pitchFamily="18" charset="0"/>
                      </a:rPr>
                      <m:t>𝑥</m:t>
                    </m:r>
                  </m:oMath>
                </a14:m>
                <a:r>
                  <a:rPr lang="en-US" dirty="0"/>
                  <a:t> to </a:t>
                </a:r>
                <a14:m>
                  <m:oMath xmlns:m="http://schemas.openxmlformats.org/officeDocument/2006/math">
                    <m:r>
                      <m:rPr>
                        <m:brk m:alnAt="7"/>
                      </m:rPr>
                      <a:rPr lang="fr-CH" i="1">
                        <a:latin typeface="Cambria Math" panose="02040503050406030204" pitchFamily="18" charset="0"/>
                      </a:rPr>
                      <m:t>𝑦</m:t>
                    </m:r>
                  </m:oMath>
                </a14:m>
                <a:r>
                  <a:rPr lang="en-US" dirty="0"/>
                  <a:t> passing through </a:t>
                </a:r>
                <a14:m>
                  <m:oMath xmlns:m="http://schemas.openxmlformats.org/officeDocument/2006/math">
                    <m:r>
                      <a:rPr lang="fr-CH" i="1">
                        <a:latin typeface="Cambria Math" panose="02040503050406030204" pitchFamily="18" charset="0"/>
                        <a:ea typeface="Cambria Math" panose="02040503050406030204" pitchFamily="18" charset="0"/>
                      </a:rPr>
                      <m:t>𝑣</m:t>
                    </m:r>
                  </m:oMath>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832" t="-1511"/>
                </a:stretch>
              </a:blipFill>
            </p:spPr>
            <p:txBody>
              <a:bodyPr/>
              <a:lstStyle/>
              <a:p>
                <a:r>
                  <a:rPr lang="en-US">
                    <a:noFill/>
                  </a:rPr>
                  <a:t> </a:t>
                </a:r>
              </a:p>
            </p:txBody>
          </p:sp>
        </mc:Fallback>
      </mc:AlternateContent>
      <p:sp>
        <p:nvSpPr>
          <p:cNvPr id="4" name="Footer Placeholder 3"/>
          <p:cNvSpPr>
            <a:spLocks noGrp="1"/>
          </p:cNvSpPr>
          <p:nvPr>
            <p:ph type="ftr" sz="quarter" idx="10"/>
          </p:nvPr>
        </p:nvSpPr>
        <p:spPr/>
        <p:txBody>
          <a:bodyPr/>
          <a:lstStyle/>
          <a:p>
            <a:r>
              <a:rPr lang="fr-CH"/>
              <a:t>©2021, Karl Aberer, EPFL-IC, Laboratoire de systèmes d'informations répartis </a:t>
            </a:r>
            <a:endParaRPr lang="en-GB" dirty="0"/>
          </a:p>
        </p:txBody>
      </p:sp>
    </p:spTree>
    <p:extLst>
      <p:ext uri="{BB962C8B-B14F-4D97-AF65-F5344CB8AC3E}">
        <p14:creationId xmlns:p14="http://schemas.microsoft.com/office/powerpoint/2010/main" val="2477495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a:t>
            </a:r>
          </a:p>
        </p:txBody>
      </p:sp>
      <p:pic>
        <p:nvPicPr>
          <p:cNvPr id="7" name="Picture 2"/>
          <p:cNvPicPr>
            <a:picLocks noChangeAspect="1" noChangeArrowheads="1"/>
          </p:cNvPicPr>
          <p:nvPr/>
        </p:nvPicPr>
        <p:blipFill>
          <a:blip r:embed="rId3" cstate="print"/>
          <a:srcRect/>
          <a:stretch>
            <a:fillRect/>
          </a:stretch>
        </p:blipFill>
        <p:spPr bwMode="auto">
          <a:xfrm>
            <a:off x="1968062" y="1772816"/>
            <a:ext cx="4953000" cy="2912000"/>
          </a:xfrm>
          <a:prstGeom prst="rect">
            <a:avLst/>
          </a:prstGeom>
          <a:noFill/>
          <a:ln w="9525">
            <a:noFill/>
            <a:miter lim="800000"/>
            <a:headEnd/>
            <a:tailEnd/>
          </a:ln>
        </p:spPr>
      </p:pic>
      <p:sp>
        <p:nvSpPr>
          <p:cNvPr id="9" name="TextBox 8"/>
          <p:cNvSpPr txBox="1"/>
          <p:nvPr/>
        </p:nvSpPr>
        <p:spPr>
          <a:xfrm>
            <a:off x="4374914" y="2779816"/>
            <a:ext cx="383438" cy="307777"/>
          </a:xfrm>
          <a:prstGeom prst="rect">
            <a:avLst/>
          </a:prstGeom>
          <a:noFill/>
        </p:spPr>
        <p:txBody>
          <a:bodyPr wrap="none" rtlCol="0">
            <a:spAutoFit/>
          </a:bodyPr>
          <a:lstStyle/>
          <a:p>
            <a:r>
              <a:rPr lang="en-US" sz="1400" b="1" dirty="0">
                <a:solidFill>
                  <a:schemeClr val="tx1"/>
                </a:solidFill>
                <a:latin typeface="Arial" pitchFamily="34" charset="0"/>
                <a:cs typeface="Arial" pitchFamily="34" charset="0"/>
              </a:rPr>
              <a:t>49</a:t>
            </a:r>
          </a:p>
        </p:txBody>
      </p:sp>
      <p:sp>
        <p:nvSpPr>
          <p:cNvPr id="10" name="TextBox 9"/>
          <p:cNvSpPr txBox="1"/>
          <p:nvPr/>
        </p:nvSpPr>
        <p:spPr>
          <a:xfrm>
            <a:off x="3635216" y="2627416"/>
            <a:ext cx="383438" cy="307777"/>
          </a:xfrm>
          <a:prstGeom prst="rect">
            <a:avLst/>
          </a:prstGeom>
          <a:noFill/>
        </p:spPr>
        <p:txBody>
          <a:bodyPr wrap="none" rtlCol="0">
            <a:spAutoFit/>
          </a:bodyPr>
          <a:lstStyle/>
          <a:p>
            <a:r>
              <a:rPr lang="en-US" sz="1400" b="1" dirty="0">
                <a:solidFill>
                  <a:schemeClr val="tx1"/>
                </a:solidFill>
                <a:latin typeface="Arial" pitchFamily="34" charset="0"/>
                <a:cs typeface="Arial" pitchFamily="34" charset="0"/>
              </a:rPr>
              <a:t>33</a:t>
            </a:r>
          </a:p>
        </p:txBody>
      </p:sp>
      <p:sp>
        <p:nvSpPr>
          <p:cNvPr id="11" name="TextBox 10"/>
          <p:cNvSpPr txBox="1"/>
          <p:nvPr/>
        </p:nvSpPr>
        <p:spPr>
          <a:xfrm>
            <a:off x="2949416" y="2094016"/>
            <a:ext cx="383438" cy="307777"/>
          </a:xfrm>
          <a:prstGeom prst="rect">
            <a:avLst/>
          </a:prstGeom>
          <a:noFill/>
        </p:spPr>
        <p:txBody>
          <a:bodyPr wrap="none" rtlCol="0">
            <a:spAutoFit/>
          </a:bodyPr>
          <a:lstStyle/>
          <a:p>
            <a:r>
              <a:rPr lang="en-US" sz="1400" b="1" dirty="0">
                <a:solidFill>
                  <a:schemeClr val="tx1"/>
                </a:solidFill>
                <a:latin typeface="Arial" pitchFamily="34" charset="0"/>
                <a:cs typeface="Arial" pitchFamily="34" charset="0"/>
              </a:rPr>
              <a:t>12</a:t>
            </a:r>
          </a:p>
        </p:txBody>
      </p:sp>
      <p:sp>
        <p:nvSpPr>
          <p:cNvPr id="12" name="TextBox 11"/>
          <p:cNvSpPr txBox="1"/>
          <p:nvPr/>
        </p:nvSpPr>
        <p:spPr>
          <a:xfrm>
            <a:off x="2172989" y="2243216"/>
            <a:ext cx="284052" cy="307777"/>
          </a:xfrm>
          <a:prstGeom prst="rect">
            <a:avLst/>
          </a:prstGeom>
          <a:noFill/>
        </p:spPr>
        <p:txBody>
          <a:bodyPr wrap="none" rtlCol="0">
            <a:spAutoFit/>
          </a:bodyPr>
          <a:lstStyle/>
          <a:p>
            <a:r>
              <a:rPr lang="en-US" sz="1400" b="1" dirty="0">
                <a:solidFill>
                  <a:schemeClr val="tx1"/>
                </a:solidFill>
                <a:latin typeface="Arial" pitchFamily="34" charset="0"/>
                <a:cs typeface="Arial" pitchFamily="34" charset="0"/>
              </a:rPr>
              <a:t>1</a:t>
            </a:r>
          </a:p>
        </p:txBody>
      </p:sp>
      <p:cxnSp>
        <p:nvCxnSpPr>
          <p:cNvPr id="14" name="Straight Connector 13"/>
          <p:cNvCxnSpPr/>
          <p:nvPr/>
        </p:nvCxnSpPr>
        <p:spPr>
          <a:xfrm>
            <a:off x="4279300" y="3171450"/>
            <a:ext cx="522774" cy="0"/>
          </a:xfrm>
          <a:prstGeom prst="line">
            <a:avLst/>
          </a:prstGeom>
          <a:ln w="28575">
            <a:solidFill>
              <a:srgbClr val="FF0000"/>
            </a:solidFill>
          </a:ln>
        </p:spPr>
        <p:style>
          <a:lnRef idx="1">
            <a:schemeClr val="dk1"/>
          </a:lnRef>
          <a:fillRef idx="0">
            <a:schemeClr val="dk1"/>
          </a:fillRef>
          <a:effectRef idx="0">
            <a:schemeClr val="dk1"/>
          </a:effectRef>
          <a:fontRef idx="minor">
            <a:schemeClr val="tx1"/>
          </a:fontRef>
        </p:style>
      </p:cxnSp>
      <p:sp>
        <p:nvSpPr>
          <p:cNvPr id="4" name="Footer Placeholder 3"/>
          <p:cNvSpPr>
            <a:spLocks noGrp="1"/>
          </p:cNvSpPr>
          <p:nvPr>
            <p:ph type="ftr" sz="quarter" idx="10"/>
          </p:nvPr>
        </p:nvSpPr>
        <p:spPr/>
        <p:txBody>
          <a:bodyPr/>
          <a:lstStyle/>
          <a:p>
            <a:r>
              <a:rPr lang="fr-CH"/>
              <a:t>©2021, Karl Aberer, EPFL-IC, Laboratoire de systèmes d'informations répartis </a:t>
            </a:r>
            <a:endParaRPr lang="en-GB"/>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3F8AB050-80B5-4F46-A81A-DEAFB87A7387}"/>
                  </a:ext>
                </a:extLst>
              </p:cNvPr>
              <p:cNvSpPr/>
              <p:nvPr/>
            </p:nvSpPr>
            <p:spPr>
              <a:xfrm>
                <a:off x="3758689" y="4946814"/>
                <a:ext cx="1615892" cy="69006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fr-CH" sz="3600" i="1">
                              <a:latin typeface="Cambria Math" panose="02040503050406030204" pitchFamily="18" charset="0"/>
                              <a:ea typeface="Cambria Math" panose="02040503050406030204" pitchFamily="18" charset="0"/>
                            </a:rPr>
                          </m:ctrlPr>
                        </m:sSubPr>
                        <m:e>
                          <m:r>
                            <a:rPr lang="fr-CH" sz="3600" i="1">
                              <a:latin typeface="Cambria Math" panose="02040503050406030204" pitchFamily="18" charset="0"/>
                              <a:ea typeface="Cambria Math" panose="02040503050406030204" pitchFamily="18" charset="0"/>
                            </a:rPr>
                            <m:t>𝜎</m:t>
                          </m:r>
                        </m:e>
                        <m:sub>
                          <m:r>
                            <a:rPr lang="fr-CH" sz="3600" i="1">
                              <a:latin typeface="Cambria Math" panose="02040503050406030204" pitchFamily="18" charset="0"/>
                              <a:ea typeface="Cambria Math" panose="02040503050406030204" pitchFamily="18" charset="0"/>
                            </a:rPr>
                            <m:t>𝑥𝑦</m:t>
                          </m:r>
                        </m:sub>
                      </m:sSub>
                      <m:r>
                        <a:rPr lang="fr-CH" sz="3600" i="1">
                          <a:latin typeface="Cambria Math" panose="02040503050406030204" pitchFamily="18" charset="0"/>
                          <a:ea typeface="Cambria Math" panose="02040503050406030204" pitchFamily="18" charset="0"/>
                        </a:rPr>
                        <m:t>(</m:t>
                      </m:r>
                      <m:r>
                        <a:rPr lang="fr-CH" sz="3600" i="1">
                          <a:latin typeface="Cambria Math" panose="02040503050406030204" pitchFamily="18" charset="0"/>
                          <a:ea typeface="Cambria Math" panose="02040503050406030204" pitchFamily="18" charset="0"/>
                        </a:rPr>
                        <m:t>𝑣</m:t>
                      </m:r>
                      <m:r>
                        <a:rPr lang="fr-CH" sz="3600" i="1">
                          <a:latin typeface="Cambria Math" panose="02040503050406030204" pitchFamily="18" charset="0"/>
                          <a:ea typeface="Cambria Math" panose="02040503050406030204" pitchFamily="18" charset="0"/>
                        </a:rPr>
                        <m:t>)</m:t>
                      </m:r>
                    </m:oMath>
                  </m:oMathPara>
                </a14:m>
                <a:endParaRPr lang="en-US" sz="3600"/>
              </a:p>
            </p:txBody>
          </p:sp>
        </mc:Choice>
        <mc:Fallback xmlns="">
          <p:sp>
            <p:nvSpPr>
              <p:cNvPr id="3" name="Rectangle 2">
                <a:extLst>
                  <a:ext uri="{FF2B5EF4-FFF2-40B4-BE49-F238E27FC236}">
                    <a16:creationId xmlns:a16="http://schemas.microsoft.com/office/drawing/2014/main" id="{3F8AB050-80B5-4F46-A81A-DEAFB87A7387}"/>
                  </a:ext>
                </a:extLst>
              </p:cNvPr>
              <p:cNvSpPr>
                <a:spLocks noRot="1" noChangeAspect="1" noMove="1" noResize="1" noEditPoints="1" noAdjustHandles="1" noChangeArrowheads="1" noChangeShapeType="1" noTextEdit="1"/>
              </p:cNvSpPr>
              <p:nvPr/>
            </p:nvSpPr>
            <p:spPr>
              <a:xfrm>
                <a:off x="3758689" y="4946814"/>
                <a:ext cx="1615892" cy="690061"/>
              </a:xfrm>
              <a:prstGeom prst="rect">
                <a:avLst/>
              </a:prstGeom>
              <a:blipFill>
                <a:blip r:embed="rId4"/>
                <a:stretch>
                  <a:fillRect b="-12727"/>
                </a:stretch>
              </a:blipFill>
            </p:spPr>
            <p:txBody>
              <a:bodyPr/>
              <a:lstStyle/>
              <a:p>
                <a:r>
                  <a:rPr lang="en-US">
                    <a:noFill/>
                  </a:rPr>
                  <a:t> </a:t>
                </a:r>
              </a:p>
            </p:txBody>
          </p:sp>
        </mc:Fallback>
      </mc:AlternateContent>
    </p:spTree>
    <p:extLst>
      <p:ext uri="{BB962C8B-B14F-4D97-AF65-F5344CB8AC3E}">
        <p14:creationId xmlns:p14="http://schemas.microsoft.com/office/powerpoint/2010/main" val="1267909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2"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Underlying Intuition</a:t>
            </a:r>
          </a:p>
        </p:txBody>
      </p:sp>
      <p:sp>
        <p:nvSpPr>
          <p:cNvPr id="4" name="Footer Placeholder 3"/>
          <p:cNvSpPr>
            <a:spLocks noGrp="1"/>
          </p:cNvSpPr>
          <p:nvPr>
            <p:ph type="ftr" sz="quarter" idx="10"/>
          </p:nvPr>
        </p:nvSpPr>
        <p:spPr/>
        <p:txBody>
          <a:bodyPr/>
          <a:lstStyle/>
          <a:p>
            <a:r>
              <a:rPr lang="fr-CH"/>
              <a:t>©2021, Karl Aberer, EPFL-IC, Laboratoire de systèmes d'informations répartis </a:t>
            </a:r>
            <a:endParaRPr lang="en-GB" dirty="0"/>
          </a:p>
        </p:txBody>
      </p:sp>
      <p:pic>
        <p:nvPicPr>
          <p:cNvPr id="5" name="Picture 2"/>
          <p:cNvPicPr>
            <a:picLocks noChangeAspect="1" noChangeArrowheads="1"/>
          </p:cNvPicPr>
          <p:nvPr/>
        </p:nvPicPr>
        <p:blipFill>
          <a:blip r:embed="rId3" cstate="print"/>
          <a:srcRect/>
          <a:stretch>
            <a:fillRect/>
          </a:stretch>
        </p:blipFill>
        <p:spPr bwMode="auto">
          <a:xfrm>
            <a:off x="323528" y="2132856"/>
            <a:ext cx="4077585" cy="2971800"/>
          </a:xfrm>
          <a:prstGeom prst="rect">
            <a:avLst/>
          </a:prstGeom>
          <a:noFill/>
          <a:ln w="9525">
            <a:noFill/>
            <a:miter lim="800000"/>
            <a:headEnd/>
            <a:tailEnd/>
          </a:ln>
        </p:spPr>
      </p:pic>
      <p:pic>
        <p:nvPicPr>
          <p:cNvPr id="6" name="Picture 5"/>
          <p:cNvPicPr>
            <a:picLocks noChangeAspect="1" noChangeArrowheads="1"/>
          </p:cNvPicPr>
          <p:nvPr/>
        </p:nvPicPr>
        <p:blipFill>
          <a:blip r:embed="rId4" cstate="print"/>
          <a:srcRect/>
          <a:stretch>
            <a:fillRect/>
          </a:stretch>
        </p:blipFill>
        <p:spPr bwMode="auto">
          <a:xfrm>
            <a:off x="4545253" y="2132856"/>
            <a:ext cx="4245429" cy="2971800"/>
          </a:xfrm>
          <a:prstGeom prst="rect">
            <a:avLst/>
          </a:prstGeom>
          <a:noFill/>
          <a:ln w="9525">
            <a:noFill/>
            <a:miter lim="800000"/>
            <a:headEnd/>
            <a:tailEnd/>
          </a:ln>
        </p:spPr>
      </p:pic>
      <p:sp>
        <p:nvSpPr>
          <p:cNvPr id="7" name="TextBox 6"/>
          <p:cNvSpPr txBox="1"/>
          <p:nvPr/>
        </p:nvSpPr>
        <p:spPr>
          <a:xfrm>
            <a:off x="489848" y="5352785"/>
            <a:ext cx="3839705" cy="830997"/>
          </a:xfrm>
          <a:prstGeom prst="rect">
            <a:avLst/>
          </a:prstGeom>
          <a:noFill/>
          <a:ln>
            <a:noFill/>
          </a:ln>
        </p:spPr>
        <p:style>
          <a:lnRef idx="2">
            <a:schemeClr val="dk1">
              <a:shade val="50000"/>
            </a:schemeClr>
          </a:lnRef>
          <a:fillRef idx="1">
            <a:schemeClr val="dk1"/>
          </a:fillRef>
          <a:effectRef idx="0">
            <a:schemeClr val="dk1"/>
          </a:effectRef>
          <a:fontRef idx="minor">
            <a:schemeClr val="lt1"/>
          </a:fontRef>
        </p:style>
        <p:txBody>
          <a:bodyPr wrap="none" rtlCol="0">
            <a:spAutoFit/>
          </a:bodyPr>
          <a:lstStyle/>
          <a:p>
            <a:pPr algn="ctr"/>
            <a:r>
              <a:rPr lang="en-US" sz="2400" b="1" dirty="0">
                <a:solidFill>
                  <a:schemeClr val="tx1"/>
                </a:solidFill>
                <a:latin typeface="Calibri"/>
                <a:cs typeface="Calibri"/>
              </a:rPr>
              <a:t>Edge strengths (call volume) </a:t>
            </a:r>
            <a:br>
              <a:rPr lang="en-US" sz="2400" b="1" dirty="0">
                <a:solidFill>
                  <a:schemeClr val="tx1"/>
                </a:solidFill>
                <a:latin typeface="Calibri"/>
                <a:cs typeface="Calibri"/>
              </a:rPr>
            </a:br>
            <a:r>
              <a:rPr lang="en-US" sz="2400" b="1" dirty="0">
                <a:solidFill>
                  <a:schemeClr val="tx1"/>
                </a:solidFill>
                <a:latin typeface="Calibri"/>
                <a:cs typeface="Calibri"/>
              </a:rPr>
              <a:t>in a real network</a:t>
            </a:r>
          </a:p>
        </p:txBody>
      </p:sp>
      <p:sp>
        <p:nvSpPr>
          <p:cNvPr id="8" name="TextBox 7"/>
          <p:cNvSpPr txBox="1"/>
          <p:nvPr/>
        </p:nvSpPr>
        <p:spPr>
          <a:xfrm>
            <a:off x="5440139" y="5317426"/>
            <a:ext cx="2629054" cy="830997"/>
          </a:xfrm>
          <a:prstGeom prst="rect">
            <a:avLst/>
          </a:prstGeom>
          <a:noFill/>
          <a:ln>
            <a:noFill/>
          </a:ln>
        </p:spPr>
        <p:style>
          <a:lnRef idx="2">
            <a:schemeClr val="dk1">
              <a:shade val="50000"/>
            </a:schemeClr>
          </a:lnRef>
          <a:fillRef idx="1">
            <a:schemeClr val="dk1"/>
          </a:fillRef>
          <a:effectRef idx="0">
            <a:schemeClr val="dk1"/>
          </a:effectRef>
          <a:fontRef idx="minor">
            <a:schemeClr val="lt1"/>
          </a:fontRef>
        </p:style>
        <p:txBody>
          <a:bodyPr wrap="none" rtlCol="0">
            <a:spAutoFit/>
          </a:bodyPr>
          <a:lstStyle/>
          <a:p>
            <a:pPr algn="ctr"/>
            <a:r>
              <a:rPr lang="en-US" sz="2400" b="1" dirty="0">
                <a:solidFill>
                  <a:schemeClr val="tx1"/>
                </a:solidFill>
                <a:latin typeface="Calibri"/>
                <a:cs typeface="Calibri"/>
              </a:rPr>
              <a:t>Edge </a:t>
            </a:r>
            <a:r>
              <a:rPr lang="en-US" sz="2400" b="1" dirty="0" err="1">
                <a:solidFill>
                  <a:schemeClr val="tx1"/>
                </a:solidFill>
                <a:latin typeface="Calibri"/>
                <a:cs typeface="Calibri"/>
              </a:rPr>
              <a:t>betweenness</a:t>
            </a:r>
            <a:r>
              <a:rPr lang="en-US" sz="2400" b="1" dirty="0">
                <a:solidFill>
                  <a:schemeClr val="tx1"/>
                </a:solidFill>
                <a:latin typeface="Calibri"/>
                <a:cs typeface="Calibri"/>
              </a:rPr>
              <a:t> </a:t>
            </a:r>
            <a:br>
              <a:rPr lang="en-US" sz="2400" b="1" dirty="0">
                <a:solidFill>
                  <a:schemeClr val="tx1"/>
                </a:solidFill>
                <a:latin typeface="Calibri"/>
                <a:cs typeface="Calibri"/>
              </a:rPr>
            </a:br>
            <a:r>
              <a:rPr lang="en-US" sz="2400" b="1" dirty="0">
                <a:solidFill>
                  <a:schemeClr val="tx1"/>
                </a:solidFill>
                <a:latin typeface="Calibri"/>
                <a:cs typeface="Calibri"/>
              </a:rPr>
              <a:t>in a real network</a:t>
            </a:r>
          </a:p>
        </p:txBody>
      </p:sp>
    </p:spTree>
    <p:extLst>
      <p:ext uri="{BB962C8B-B14F-4D97-AF65-F5344CB8AC3E}">
        <p14:creationId xmlns:p14="http://schemas.microsoft.com/office/powerpoint/2010/main" val="283671763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a:t>
            </a:r>
          </a:p>
        </p:txBody>
      </p:sp>
      <p:pic>
        <p:nvPicPr>
          <p:cNvPr id="13315" name="Picture 3"/>
          <p:cNvPicPr>
            <a:picLocks noChangeAspect="1" noChangeArrowheads="1"/>
          </p:cNvPicPr>
          <p:nvPr/>
        </p:nvPicPr>
        <p:blipFill>
          <a:blip r:embed="rId3" cstate="print"/>
          <a:srcRect/>
          <a:stretch>
            <a:fillRect/>
          </a:stretch>
        </p:blipFill>
        <p:spPr bwMode="auto">
          <a:xfrm>
            <a:off x="457200" y="1609725"/>
            <a:ext cx="3514725" cy="2124075"/>
          </a:xfrm>
          <a:prstGeom prst="rect">
            <a:avLst/>
          </a:prstGeom>
          <a:noFill/>
          <a:ln w="9525">
            <a:noFill/>
            <a:miter lim="800000"/>
            <a:headEnd/>
            <a:tailEnd/>
          </a:ln>
        </p:spPr>
      </p:pic>
      <p:pic>
        <p:nvPicPr>
          <p:cNvPr id="13316" name="Picture 4"/>
          <p:cNvPicPr>
            <a:picLocks noChangeAspect="1" noChangeArrowheads="1"/>
          </p:cNvPicPr>
          <p:nvPr/>
        </p:nvPicPr>
        <p:blipFill>
          <a:blip r:embed="rId4" cstate="print"/>
          <a:srcRect/>
          <a:stretch>
            <a:fillRect/>
          </a:stretch>
        </p:blipFill>
        <p:spPr bwMode="auto">
          <a:xfrm>
            <a:off x="5029200" y="1657350"/>
            <a:ext cx="3505200" cy="2076450"/>
          </a:xfrm>
          <a:prstGeom prst="rect">
            <a:avLst/>
          </a:prstGeom>
          <a:noFill/>
          <a:ln w="9525">
            <a:noFill/>
            <a:miter lim="800000"/>
            <a:headEnd/>
            <a:tailEnd/>
          </a:ln>
        </p:spPr>
      </p:pic>
      <p:pic>
        <p:nvPicPr>
          <p:cNvPr id="13317" name="Picture 5"/>
          <p:cNvPicPr>
            <a:picLocks noChangeAspect="1" noChangeArrowheads="1"/>
          </p:cNvPicPr>
          <p:nvPr/>
        </p:nvPicPr>
        <p:blipFill>
          <a:blip r:embed="rId5" cstate="print"/>
          <a:srcRect/>
          <a:stretch>
            <a:fillRect/>
          </a:stretch>
        </p:blipFill>
        <p:spPr bwMode="auto">
          <a:xfrm>
            <a:off x="486483" y="4272924"/>
            <a:ext cx="3667125" cy="2143125"/>
          </a:xfrm>
          <a:prstGeom prst="rect">
            <a:avLst/>
          </a:prstGeom>
          <a:noFill/>
          <a:ln w="9525">
            <a:noFill/>
            <a:miter lim="800000"/>
            <a:headEnd/>
            <a:tailEnd/>
          </a:ln>
        </p:spPr>
      </p:pic>
      <p:pic>
        <p:nvPicPr>
          <p:cNvPr id="13318" name="Picture 6"/>
          <p:cNvPicPr>
            <a:picLocks noChangeAspect="1" noChangeArrowheads="1"/>
          </p:cNvPicPr>
          <p:nvPr/>
        </p:nvPicPr>
        <p:blipFill>
          <a:blip r:embed="rId6" cstate="print"/>
          <a:srcRect/>
          <a:stretch>
            <a:fillRect/>
          </a:stretch>
        </p:blipFill>
        <p:spPr bwMode="auto">
          <a:xfrm>
            <a:off x="4858731" y="4224978"/>
            <a:ext cx="4108341" cy="2257425"/>
          </a:xfrm>
          <a:prstGeom prst="rect">
            <a:avLst/>
          </a:prstGeom>
          <a:noFill/>
          <a:ln w="9525">
            <a:noFill/>
            <a:miter lim="800000"/>
            <a:headEnd/>
            <a:tailEnd/>
          </a:ln>
        </p:spPr>
      </p:pic>
      <p:sp>
        <p:nvSpPr>
          <p:cNvPr id="16" name="TextBox 15"/>
          <p:cNvSpPr txBox="1"/>
          <p:nvPr/>
        </p:nvSpPr>
        <p:spPr>
          <a:xfrm>
            <a:off x="341785" y="1288018"/>
            <a:ext cx="877163" cy="369332"/>
          </a:xfrm>
          <a:prstGeom prst="rect">
            <a:avLst/>
          </a:prstGeom>
          <a:noFill/>
        </p:spPr>
        <p:txBody>
          <a:bodyPr wrap="none" rtlCol="0">
            <a:spAutoFit/>
          </a:bodyPr>
          <a:lstStyle/>
          <a:p>
            <a:r>
              <a:rPr lang="en-US" sz="1800" b="1" dirty="0">
                <a:latin typeface="Arial" pitchFamily="34" charset="0"/>
                <a:cs typeface="Arial" pitchFamily="34" charset="0"/>
              </a:rPr>
              <a:t>Step 1</a:t>
            </a:r>
          </a:p>
        </p:txBody>
      </p:sp>
      <p:sp>
        <p:nvSpPr>
          <p:cNvPr id="17" name="TextBox 16"/>
          <p:cNvSpPr txBox="1"/>
          <p:nvPr/>
        </p:nvSpPr>
        <p:spPr>
          <a:xfrm>
            <a:off x="4827591" y="1288018"/>
            <a:ext cx="877163" cy="369332"/>
          </a:xfrm>
          <a:prstGeom prst="rect">
            <a:avLst/>
          </a:prstGeom>
          <a:noFill/>
        </p:spPr>
        <p:txBody>
          <a:bodyPr wrap="none" rtlCol="0">
            <a:spAutoFit/>
          </a:bodyPr>
          <a:lstStyle/>
          <a:p>
            <a:r>
              <a:rPr lang="en-US" sz="1800" b="1" dirty="0">
                <a:latin typeface="Arial" pitchFamily="34" charset="0"/>
                <a:cs typeface="Arial" pitchFamily="34" charset="0"/>
              </a:rPr>
              <a:t>Step 2</a:t>
            </a:r>
          </a:p>
        </p:txBody>
      </p:sp>
      <p:sp>
        <p:nvSpPr>
          <p:cNvPr id="18" name="TextBox 17"/>
          <p:cNvSpPr txBox="1"/>
          <p:nvPr/>
        </p:nvSpPr>
        <p:spPr>
          <a:xfrm>
            <a:off x="486483" y="3861048"/>
            <a:ext cx="877163" cy="369332"/>
          </a:xfrm>
          <a:prstGeom prst="rect">
            <a:avLst/>
          </a:prstGeom>
          <a:noFill/>
        </p:spPr>
        <p:txBody>
          <a:bodyPr wrap="none" rtlCol="0">
            <a:spAutoFit/>
          </a:bodyPr>
          <a:lstStyle/>
          <a:p>
            <a:r>
              <a:rPr lang="en-US" sz="1800" b="1" dirty="0">
                <a:latin typeface="Arial" pitchFamily="34" charset="0"/>
                <a:cs typeface="Arial" pitchFamily="34" charset="0"/>
              </a:rPr>
              <a:t>Step 3</a:t>
            </a:r>
          </a:p>
        </p:txBody>
      </p:sp>
      <p:sp>
        <p:nvSpPr>
          <p:cNvPr id="19" name="TextBox 18"/>
          <p:cNvSpPr txBox="1"/>
          <p:nvPr/>
        </p:nvSpPr>
        <p:spPr>
          <a:xfrm>
            <a:off x="4832846" y="3861048"/>
            <a:ext cx="4160113" cy="369332"/>
          </a:xfrm>
          <a:prstGeom prst="rect">
            <a:avLst/>
          </a:prstGeom>
          <a:noFill/>
        </p:spPr>
        <p:txBody>
          <a:bodyPr wrap="none" rtlCol="0">
            <a:spAutoFit/>
          </a:bodyPr>
          <a:lstStyle/>
          <a:p>
            <a:r>
              <a:rPr lang="en-US" sz="1800" b="1" dirty="0">
                <a:latin typeface="Arial" pitchFamily="34" charset="0"/>
                <a:cs typeface="Arial" pitchFamily="34" charset="0"/>
              </a:rPr>
              <a:t>Hierarchical </a:t>
            </a:r>
            <a:r>
              <a:rPr lang="en-US" sz="1800" b="1">
                <a:latin typeface="Arial" pitchFamily="34" charset="0"/>
                <a:cs typeface="Arial" pitchFamily="34" charset="0"/>
              </a:rPr>
              <a:t>network decomposition</a:t>
            </a:r>
            <a:endParaRPr lang="en-US" sz="1800" b="1" dirty="0">
              <a:latin typeface="Arial" pitchFamily="34" charset="0"/>
              <a:cs typeface="Arial" pitchFamily="34" charset="0"/>
            </a:endParaRPr>
          </a:p>
        </p:txBody>
      </p:sp>
      <p:sp>
        <p:nvSpPr>
          <p:cNvPr id="3" name="Footer Placeholder 2"/>
          <p:cNvSpPr>
            <a:spLocks noGrp="1"/>
          </p:cNvSpPr>
          <p:nvPr>
            <p:ph type="ftr" sz="quarter" idx="10"/>
          </p:nvPr>
        </p:nvSpPr>
        <p:spPr/>
        <p:txBody>
          <a:bodyPr/>
          <a:lstStyle/>
          <a:p>
            <a:r>
              <a:rPr lang="fr-CH"/>
              <a:t>©2021, Karl Aberer, EPFL-IC, Laboratoire de systèmes d'informations répartis </a:t>
            </a:r>
            <a:endParaRPr lang="en-GB"/>
          </a:p>
        </p:txBody>
      </p:sp>
      <p:sp>
        <p:nvSpPr>
          <p:cNvPr id="12" name="TextBox 11"/>
          <p:cNvSpPr txBox="1"/>
          <p:nvPr/>
        </p:nvSpPr>
        <p:spPr>
          <a:xfrm>
            <a:off x="2987824" y="561945"/>
            <a:ext cx="6480720" cy="400110"/>
          </a:xfrm>
          <a:prstGeom prst="rect">
            <a:avLst/>
          </a:prstGeom>
          <a:noFill/>
        </p:spPr>
        <p:txBody>
          <a:bodyPr wrap="square" rtlCol="0">
            <a:spAutoFit/>
          </a:bodyPr>
          <a:lstStyle/>
          <a:p>
            <a:pPr algn="ctr"/>
            <a:r>
              <a:rPr lang="en-US" sz="2000" dirty="0">
                <a:solidFill>
                  <a:schemeClr val="tx1"/>
                </a:solidFill>
                <a:latin typeface="Arial" pitchFamily="34" charset="0"/>
                <a:cs typeface="Arial" pitchFamily="34" charset="0"/>
              </a:rPr>
              <a:t>Need to re-compute </a:t>
            </a:r>
            <a:r>
              <a:rPr lang="en-US" sz="2000" dirty="0" err="1">
                <a:solidFill>
                  <a:schemeClr val="tx1"/>
                </a:solidFill>
                <a:latin typeface="Arial" pitchFamily="34" charset="0"/>
                <a:cs typeface="Arial" pitchFamily="34" charset="0"/>
              </a:rPr>
              <a:t>betweenness</a:t>
            </a:r>
            <a:r>
              <a:rPr lang="en-US" sz="2000" dirty="0">
                <a:solidFill>
                  <a:schemeClr val="tx1"/>
                </a:solidFill>
                <a:latin typeface="Arial" pitchFamily="34" charset="0"/>
                <a:cs typeface="Arial" pitchFamily="34" charset="0"/>
              </a:rPr>
              <a:t> at every step</a:t>
            </a:r>
          </a:p>
        </p:txBody>
      </p:sp>
    </p:spTree>
    <p:extLst>
      <p:ext uri="{BB962C8B-B14F-4D97-AF65-F5344CB8AC3E}">
        <p14:creationId xmlns:p14="http://schemas.microsoft.com/office/powerpoint/2010/main" val="246134976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3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3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3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9"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Girvan-Newman: Sample Results</a:t>
            </a:r>
          </a:p>
        </p:txBody>
      </p:sp>
      <p:pic>
        <p:nvPicPr>
          <p:cNvPr id="140290" name="Picture 2"/>
          <p:cNvPicPr>
            <a:picLocks noChangeAspect="1" noChangeArrowheads="1"/>
          </p:cNvPicPr>
          <p:nvPr/>
        </p:nvPicPr>
        <p:blipFill>
          <a:blip r:embed="rId3" cstate="print"/>
          <a:srcRect/>
          <a:stretch>
            <a:fillRect/>
          </a:stretch>
        </p:blipFill>
        <p:spPr bwMode="auto">
          <a:xfrm>
            <a:off x="1331640" y="1052736"/>
            <a:ext cx="6288835" cy="4953000"/>
          </a:xfrm>
          <a:prstGeom prst="rect">
            <a:avLst/>
          </a:prstGeom>
          <a:noFill/>
          <a:ln w="9525">
            <a:noFill/>
            <a:miter lim="800000"/>
            <a:headEnd/>
            <a:tailEnd/>
          </a:ln>
        </p:spPr>
      </p:pic>
      <p:sp>
        <p:nvSpPr>
          <p:cNvPr id="8" name="TextBox 7"/>
          <p:cNvSpPr txBox="1"/>
          <p:nvPr/>
        </p:nvSpPr>
        <p:spPr>
          <a:xfrm>
            <a:off x="2057400" y="6072091"/>
            <a:ext cx="4343400" cy="400110"/>
          </a:xfrm>
          <a:prstGeom prst="rect">
            <a:avLst/>
          </a:prstGeom>
          <a:noFill/>
          <a:ln>
            <a:noFill/>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lang="en-US" sz="2000" dirty="0">
                <a:solidFill>
                  <a:schemeClr val="tx1"/>
                </a:solidFill>
                <a:latin typeface="Calibri"/>
                <a:cs typeface="Calibri"/>
              </a:rPr>
              <a:t>Communities in physics collaborations </a:t>
            </a:r>
          </a:p>
        </p:txBody>
      </p:sp>
      <p:sp>
        <p:nvSpPr>
          <p:cNvPr id="10" name="Rectangle 9"/>
          <p:cNvSpPr/>
          <p:nvPr/>
        </p:nvSpPr>
        <p:spPr>
          <a:xfrm>
            <a:off x="1524000" y="1524000"/>
            <a:ext cx="533400" cy="381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ooter Placeholder 2"/>
          <p:cNvSpPr>
            <a:spLocks noGrp="1"/>
          </p:cNvSpPr>
          <p:nvPr>
            <p:ph type="ftr" sz="quarter" idx="10"/>
          </p:nvPr>
        </p:nvSpPr>
        <p:spPr/>
        <p:txBody>
          <a:bodyPr/>
          <a:lstStyle/>
          <a:p>
            <a:r>
              <a:rPr lang="fr-CH"/>
              <a:t>©2021, Karl Aberer, EPFL-IC, Laboratoire de systèmes d'informations répartis </a:t>
            </a:r>
            <a:endParaRPr lang="en-GB"/>
          </a:p>
        </p:txBody>
      </p:sp>
    </p:spTree>
    <p:extLst>
      <p:ext uri="{BB962C8B-B14F-4D97-AF65-F5344CB8AC3E}">
        <p14:creationId xmlns:p14="http://schemas.microsoft.com/office/powerpoint/2010/main" val="3430971720"/>
      </p:ext>
    </p:extLst>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Girvan-Newman: Sample Results</a:t>
            </a:r>
          </a:p>
        </p:txBody>
      </p:sp>
      <p:sp>
        <p:nvSpPr>
          <p:cNvPr id="3" name="Content Placeholder 2"/>
          <p:cNvSpPr>
            <a:spLocks noGrp="1"/>
          </p:cNvSpPr>
          <p:nvPr>
            <p:ph idx="1"/>
          </p:nvPr>
        </p:nvSpPr>
        <p:spPr/>
        <p:txBody>
          <a:bodyPr/>
          <a:lstStyle/>
          <a:p>
            <a:r>
              <a:rPr lang="en-US" b="1" dirty="0"/>
              <a:t>Zachary’s Karate club:  </a:t>
            </a:r>
            <a:r>
              <a:rPr lang="en-US" dirty="0"/>
              <a:t>Hierarchical decomposition</a:t>
            </a:r>
          </a:p>
        </p:txBody>
      </p:sp>
      <mc:AlternateContent xmlns:mc="http://schemas.openxmlformats.org/markup-compatibility/2006" xmlns:p14="http://schemas.microsoft.com/office/powerpoint/2010/main">
        <mc:Choice Requires="p14">
          <p:contentPart p14:bwMode="auto" r:id="rId3">
            <p14:nvContentPartPr>
              <p14:cNvPr id="49154" name="Ink 2"/>
              <p14:cNvContentPartPr>
                <a14:cpLocks xmlns:a14="http://schemas.microsoft.com/office/drawing/2010/main" noRot="1" noChangeAspect="1" noEditPoints="1" noChangeArrowheads="1" noChangeShapeType="1"/>
              </p14:cNvContentPartPr>
              <p14:nvPr/>
            </p14:nvContentPartPr>
            <p14:xfrm>
              <a:off x="8423275" y="4338638"/>
              <a:ext cx="131763" cy="3175"/>
            </p14:xfrm>
          </p:contentPart>
        </mc:Choice>
        <mc:Fallback xmlns="">
          <p:pic>
            <p:nvPicPr>
              <p:cNvPr id="49154" name="Ink 2"/>
              <p:cNvPicPr>
                <a:picLocks noRot="1" noChangeAspect="1" noEditPoints="1" noChangeArrowheads="1" noChangeShapeType="1"/>
              </p:cNvPicPr>
              <p:nvPr/>
            </p:nvPicPr>
            <p:blipFill>
              <a:blip r:embed="rId6"/>
              <a:stretch>
                <a:fillRect/>
              </a:stretch>
            </p:blipFill>
            <p:spPr>
              <a:xfrm>
                <a:off x="8420755" y="4336169"/>
                <a:ext cx="136803" cy="8114"/>
              </a:xfrm>
              <a:prstGeom prst="rect">
                <a:avLst/>
              </a:prstGeom>
            </p:spPr>
          </p:pic>
        </mc:Fallback>
      </mc:AlternateContent>
      <p:sp>
        <p:nvSpPr>
          <p:cNvPr id="4" name="Footer Placeholder 3"/>
          <p:cNvSpPr>
            <a:spLocks noGrp="1"/>
          </p:cNvSpPr>
          <p:nvPr>
            <p:ph type="ftr" sz="quarter" idx="10"/>
          </p:nvPr>
        </p:nvSpPr>
        <p:spPr/>
        <p:txBody>
          <a:bodyPr/>
          <a:lstStyle/>
          <a:p>
            <a:r>
              <a:rPr lang="fr-CH"/>
              <a:t>©2021, Karl Aberer, EPFL-IC, Laboratoire de systèmes d'informations répartis </a:t>
            </a:r>
            <a:endParaRPr lang="en-GB" dirty="0"/>
          </a:p>
        </p:txBody>
      </p:sp>
      <p:pic>
        <p:nvPicPr>
          <p:cNvPr id="5" name="Picture 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619672" y="2580092"/>
            <a:ext cx="5800576" cy="3517091"/>
          </a:xfrm>
          <a:prstGeom prst="rect">
            <a:avLst/>
          </a:prstGeom>
        </p:spPr>
      </p:pic>
    </p:spTree>
    <p:extLst>
      <p:ext uri="{BB962C8B-B14F-4D97-AF65-F5344CB8AC3E}">
        <p14:creationId xmlns:p14="http://schemas.microsoft.com/office/powerpoint/2010/main" val="2569622777"/>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Computing </a:t>
            </a:r>
            <a:r>
              <a:rPr lang="en-US" dirty="0" err="1"/>
              <a:t>Betweenness</a:t>
            </a:r>
            <a:r>
              <a:rPr lang="en-US" dirty="0"/>
              <a:t> - BFS</a:t>
            </a:r>
          </a:p>
        </p:txBody>
      </p:sp>
      <p:sp>
        <p:nvSpPr>
          <p:cNvPr id="9" name="Content Placeholder 8"/>
          <p:cNvSpPr>
            <a:spLocks noGrp="1"/>
          </p:cNvSpPr>
          <p:nvPr>
            <p:ph sz="half" idx="1"/>
          </p:nvPr>
        </p:nvSpPr>
        <p:spPr>
          <a:xfrm>
            <a:off x="457200" y="1447800"/>
            <a:ext cx="4038600" cy="4949952"/>
          </a:xfrm>
        </p:spPr>
        <p:txBody>
          <a:bodyPr>
            <a:normAutofit/>
          </a:bodyPr>
          <a:lstStyle/>
          <a:p>
            <a:r>
              <a:rPr lang="en-US" sz="3200" dirty="0">
                <a:solidFill>
                  <a:schemeClr val="tx1"/>
                </a:solidFill>
              </a:rPr>
              <a:t>Computing </a:t>
            </a:r>
            <a:r>
              <a:rPr lang="en-US" sz="3200" dirty="0" err="1">
                <a:solidFill>
                  <a:schemeClr val="tx1"/>
                </a:solidFill>
              </a:rPr>
              <a:t>betweenness</a:t>
            </a:r>
            <a:r>
              <a:rPr lang="en-US" sz="3200" dirty="0">
                <a:solidFill>
                  <a:schemeClr val="tx1"/>
                </a:solidFill>
              </a:rPr>
              <a:t> of paths starting at node A</a:t>
            </a:r>
          </a:p>
        </p:txBody>
      </p:sp>
      <p:pic>
        <p:nvPicPr>
          <p:cNvPr id="137218" name="Picture 2"/>
          <p:cNvPicPr>
            <a:picLocks noChangeAspect="1" noChangeArrowheads="1"/>
          </p:cNvPicPr>
          <p:nvPr/>
        </p:nvPicPr>
        <p:blipFill>
          <a:blip r:embed="rId3" cstate="print"/>
          <a:srcRect/>
          <a:stretch>
            <a:fillRect/>
          </a:stretch>
        </p:blipFill>
        <p:spPr bwMode="auto">
          <a:xfrm>
            <a:off x="990600" y="3528020"/>
            <a:ext cx="3314700" cy="2629253"/>
          </a:xfrm>
          <a:prstGeom prst="rect">
            <a:avLst/>
          </a:prstGeom>
          <a:noFill/>
          <a:ln w="9525">
            <a:noFill/>
            <a:miter lim="800000"/>
            <a:headEnd/>
            <a:tailEnd/>
          </a:ln>
        </p:spPr>
      </p:pic>
      <p:pic>
        <p:nvPicPr>
          <p:cNvPr id="137219" name="Picture 3"/>
          <p:cNvPicPr>
            <a:picLocks noChangeAspect="1" noChangeArrowheads="1"/>
          </p:cNvPicPr>
          <p:nvPr/>
        </p:nvPicPr>
        <p:blipFill>
          <a:blip r:embed="rId4" cstate="print"/>
          <a:srcRect/>
          <a:stretch>
            <a:fillRect/>
          </a:stretch>
        </p:blipFill>
        <p:spPr bwMode="auto">
          <a:xfrm>
            <a:off x="5105400" y="2971800"/>
            <a:ext cx="3476625" cy="3132095"/>
          </a:xfrm>
          <a:prstGeom prst="rect">
            <a:avLst/>
          </a:prstGeom>
          <a:noFill/>
          <a:ln w="9525">
            <a:noFill/>
            <a:miter lim="800000"/>
            <a:headEnd/>
            <a:tailEnd/>
          </a:ln>
        </p:spPr>
      </p:pic>
      <p:sp>
        <p:nvSpPr>
          <p:cNvPr id="3" name="TextBox 2"/>
          <p:cNvSpPr txBox="1"/>
          <p:nvPr/>
        </p:nvSpPr>
        <p:spPr>
          <a:xfrm>
            <a:off x="8766504" y="2974170"/>
            <a:ext cx="298480" cy="3293209"/>
          </a:xfrm>
          <a:prstGeom prst="rect">
            <a:avLst/>
          </a:prstGeom>
          <a:noFill/>
        </p:spPr>
        <p:txBody>
          <a:bodyPr wrap="none" rtlCol="0">
            <a:spAutoFit/>
          </a:bodyPr>
          <a:lstStyle/>
          <a:p>
            <a:r>
              <a:rPr lang="en-US" sz="1600" dirty="0">
                <a:solidFill>
                  <a:schemeClr val="tx1"/>
                </a:solidFill>
                <a:latin typeface="Arial" pitchFamily="34" charset="0"/>
                <a:cs typeface="Arial" pitchFamily="34" charset="0"/>
              </a:rPr>
              <a:t>0</a:t>
            </a:r>
          </a:p>
          <a:p>
            <a:endParaRPr lang="en-US" sz="1600" dirty="0">
              <a:solidFill>
                <a:schemeClr val="tx1"/>
              </a:solidFill>
              <a:latin typeface="Arial" pitchFamily="34" charset="0"/>
              <a:cs typeface="Arial" pitchFamily="34" charset="0"/>
            </a:endParaRPr>
          </a:p>
          <a:p>
            <a:endParaRPr lang="en-US" sz="1600" dirty="0">
              <a:solidFill>
                <a:schemeClr val="tx1"/>
              </a:solidFill>
              <a:latin typeface="Arial" pitchFamily="34" charset="0"/>
              <a:cs typeface="Arial" pitchFamily="34" charset="0"/>
            </a:endParaRPr>
          </a:p>
          <a:p>
            <a:r>
              <a:rPr lang="en-US" sz="1600" dirty="0">
                <a:solidFill>
                  <a:schemeClr val="tx1"/>
                </a:solidFill>
                <a:latin typeface="Arial" pitchFamily="34" charset="0"/>
                <a:cs typeface="Arial" pitchFamily="34" charset="0"/>
              </a:rPr>
              <a:t>1</a:t>
            </a:r>
          </a:p>
          <a:p>
            <a:endParaRPr lang="en-US" sz="1600" dirty="0">
              <a:solidFill>
                <a:schemeClr val="tx1"/>
              </a:solidFill>
              <a:latin typeface="Arial" pitchFamily="34" charset="0"/>
              <a:cs typeface="Arial" pitchFamily="34" charset="0"/>
            </a:endParaRPr>
          </a:p>
          <a:p>
            <a:endParaRPr lang="en-US" sz="1600" dirty="0">
              <a:solidFill>
                <a:schemeClr val="tx1"/>
              </a:solidFill>
              <a:latin typeface="Arial" pitchFamily="34" charset="0"/>
              <a:cs typeface="Arial" pitchFamily="34" charset="0"/>
            </a:endParaRPr>
          </a:p>
          <a:p>
            <a:r>
              <a:rPr lang="en-US" sz="1600" dirty="0">
                <a:solidFill>
                  <a:schemeClr val="tx1"/>
                </a:solidFill>
                <a:latin typeface="Arial" pitchFamily="34" charset="0"/>
                <a:cs typeface="Arial" pitchFamily="34" charset="0"/>
              </a:rPr>
              <a:t>2</a:t>
            </a:r>
          </a:p>
          <a:p>
            <a:endParaRPr lang="en-US" sz="1600" dirty="0">
              <a:solidFill>
                <a:schemeClr val="tx1"/>
              </a:solidFill>
              <a:latin typeface="Arial" pitchFamily="34" charset="0"/>
              <a:cs typeface="Arial" pitchFamily="34" charset="0"/>
            </a:endParaRPr>
          </a:p>
          <a:p>
            <a:endParaRPr lang="en-US" sz="1600" dirty="0">
              <a:solidFill>
                <a:schemeClr val="tx1"/>
              </a:solidFill>
              <a:latin typeface="Arial" pitchFamily="34" charset="0"/>
              <a:cs typeface="Arial" pitchFamily="34" charset="0"/>
            </a:endParaRPr>
          </a:p>
          <a:p>
            <a:r>
              <a:rPr lang="en-US" sz="1600" dirty="0">
                <a:solidFill>
                  <a:schemeClr val="tx1"/>
                </a:solidFill>
                <a:latin typeface="Arial" pitchFamily="34" charset="0"/>
                <a:cs typeface="Arial" pitchFamily="34" charset="0"/>
              </a:rPr>
              <a:t>3</a:t>
            </a:r>
          </a:p>
          <a:p>
            <a:endParaRPr lang="en-US" sz="1600" dirty="0">
              <a:solidFill>
                <a:schemeClr val="tx1"/>
              </a:solidFill>
              <a:latin typeface="Arial" pitchFamily="34" charset="0"/>
              <a:cs typeface="Arial" pitchFamily="34" charset="0"/>
            </a:endParaRPr>
          </a:p>
          <a:p>
            <a:endParaRPr lang="en-US" sz="1600" dirty="0">
              <a:solidFill>
                <a:schemeClr val="tx1"/>
              </a:solidFill>
              <a:latin typeface="Arial" pitchFamily="34" charset="0"/>
              <a:cs typeface="Arial" pitchFamily="34" charset="0"/>
            </a:endParaRPr>
          </a:p>
          <a:p>
            <a:r>
              <a:rPr lang="en-US" sz="1600" dirty="0">
                <a:solidFill>
                  <a:schemeClr val="tx1"/>
                </a:solidFill>
                <a:latin typeface="Arial" pitchFamily="34" charset="0"/>
                <a:cs typeface="Arial" pitchFamily="34" charset="0"/>
              </a:rPr>
              <a:t>4</a:t>
            </a:r>
          </a:p>
        </p:txBody>
      </p:sp>
      <p:sp>
        <p:nvSpPr>
          <p:cNvPr id="4" name="TextBox 3"/>
          <p:cNvSpPr txBox="1"/>
          <p:nvPr/>
        </p:nvSpPr>
        <p:spPr>
          <a:xfrm>
            <a:off x="5341665" y="1447800"/>
            <a:ext cx="3240360" cy="1077218"/>
          </a:xfrm>
          <a:prstGeom prst="rect">
            <a:avLst/>
          </a:prstGeom>
          <a:solidFill>
            <a:schemeClr val="bg1"/>
          </a:solidFill>
        </p:spPr>
        <p:txBody>
          <a:bodyPr wrap="square" rtlCol="0">
            <a:spAutoFit/>
          </a:bodyPr>
          <a:lstStyle/>
          <a:p>
            <a:pPr algn="l"/>
            <a:r>
              <a:rPr lang="en-US" sz="3200" dirty="0">
                <a:solidFill>
                  <a:schemeClr val="tx1"/>
                </a:solidFill>
                <a:latin typeface="Calibri"/>
                <a:cs typeface="Calibri"/>
              </a:rPr>
              <a:t>Perform BFS starting from A</a:t>
            </a:r>
          </a:p>
        </p:txBody>
      </p:sp>
      <p:sp>
        <p:nvSpPr>
          <p:cNvPr id="7" name="Footer Placeholder 6"/>
          <p:cNvSpPr>
            <a:spLocks noGrp="1"/>
          </p:cNvSpPr>
          <p:nvPr>
            <p:ph type="ftr" sz="quarter" idx="10"/>
          </p:nvPr>
        </p:nvSpPr>
        <p:spPr/>
        <p:txBody>
          <a:bodyPr/>
          <a:lstStyle/>
          <a:p>
            <a:r>
              <a:rPr lang="fr-CH"/>
              <a:t>©2021, Karl Aberer, EPFL-IC, Laboratoire de systèmes d'informations répartis </a:t>
            </a:r>
            <a:endParaRPr lang="en-GB"/>
          </a:p>
        </p:txBody>
      </p:sp>
    </p:spTree>
    <p:extLst>
      <p:ext uri="{BB962C8B-B14F-4D97-AF65-F5344CB8AC3E}">
        <p14:creationId xmlns:p14="http://schemas.microsoft.com/office/powerpoint/2010/main" val="2134622538"/>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Computing </a:t>
            </a:r>
            <a:r>
              <a:rPr lang="en-US" dirty="0" err="1"/>
              <a:t>Betweenness</a:t>
            </a:r>
            <a:r>
              <a:rPr lang="en-US" dirty="0"/>
              <a:t> – Path Counting</a:t>
            </a:r>
          </a:p>
        </p:txBody>
      </p:sp>
      <p:sp>
        <p:nvSpPr>
          <p:cNvPr id="5" name="Footer Placeholder 4"/>
          <p:cNvSpPr>
            <a:spLocks noGrp="1"/>
          </p:cNvSpPr>
          <p:nvPr>
            <p:ph type="ftr" sz="quarter" idx="10"/>
          </p:nvPr>
        </p:nvSpPr>
        <p:spPr/>
        <p:txBody>
          <a:bodyPr/>
          <a:lstStyle/>
          <a:p>
            <a:r>
              <a:rPr lang="fr-CH"/>
              <a:t>©2021, Karl Aberer, EPFL-IC, Laboratoire de systèmes d'informations répartis </a:t>
            </a:r>
            <a:endParaRPr lang="en-GB" dirty="0"/>
          </a:p>
        </p:txBody>
      </p:sp>
      <p:pic>
        <p:nvPicPr>
          <p:cNvPr id="8" name="Picture 3"/>
          <p:cNvPicPr>
            <a:picLocks noChangeAspect="1" noChangeArrowheads="1"/>
          </p:cNvPicPr>
          <p:nvPr/>
        </p:nvPicPr>
        <p:blipFill>
          <a:blip r:embed="rId3" cstate="print"/>
          <a:srcRect/>
          <a:stretch>
            <a:fillRect/>
          </a:stretch>
        </p:blipFill>
        <p:spPr bwMode="auto">
          <a:xfrm>
            <a:off x="2898155" y="2405896"/>
            <a:ext cx="4412729" cy="3975432"/>
          </a:xfrm>
          <a:prstGeom prst="rect">
            <a:avLst/>
          </a:prstGeom>
          <a:noFill/>
          <a:ln w="9525">
            <a:noFill/>
            <a:miter lim="800000"/>
            <a:headEnd/>
            <a:tailEnd/>
          </a:ln>
        </p:spPr>
      </p:pic>
      <p:sp>
        <p:nvSpPr>
          <p:cNvPr id="9" name="TextBox 8"/>
          <p:cNvSpPr txBox="1"/>
          <p:nvPr/>
        </p:nvSpPr>
        <p:spPr>
          <a:xfrm>
            <a:off x="8363550" y="2549912"/>
            <a:ext cx="312906" cy="3693319"/>
          </a:xfrm>
          <a:prstGeom prst="rect">
            <a:avLst/>
          </a:prstGeom>
          <a:noFill/>
        </p:spPr>
        <p:txBody>
          <a:bodyPr wrap="none" rtlCol="0">
            <a:spAutoFit/>
          </a:bodyPr>
          <a:lstStyle/>
          <a:p>
            <a:r>
              <a:rPr lang="en-US" sz="1800" dirty="0">
                <a:solidFill>
                  <a:schemeClr val="tx1"/>
                </a:solidFill>
                <a:latin typeface="Arial" pitchFamily="34" charset="0"/>
                <a:cs typeface="Arial" pitchFamily="34" charset="0"/>
              </a:rPr>
              <a:t>0</a:t>
            </a:r>
          </a:p>
          <a:p>
            <a:endParaRPr lang="en-US" sz="1800" dirty="0">
              <a:solidFill>
                <a:schemeClr val="tx1"/>
              </a:solidFill>
              <a:latin typeface="Arial" pitchFamily="34" charset="0"/>
              <a:cs typeface="Arial" pitchFamily="34" charset="0"/>
            </a:endParaRPr>
          </a:p>
          <a:p>
            <a:endParaRPr lang="en-US" sz="1800" dirty="0">
              <a:solidFill>
                <a:schemeClr val="tx1"/>
              </a:solidFill>
              <a:latin typeface="Arial" pitchFamily="34" charset="0"/>
              <a:cs typeface="Arial" pitchFamily="34" charset="0"/>
            </a:endParaRPr>
          </a:p>
          <a:p>
            <a:r>
              <a:rPr lang="en-US" sz="1800" dirty="0">
                <a:solidFill>
                  <a:schemeClr val="tx1"/>
                </a:solidFill>
                <a:latin typeface="Arial" pitchFamily="34" charset="0"/>
                <a:cs typeface="Arial" pitchFamily="34" charset="0"/>
              </a:rPr>
              <a:t>1</a:t>
            </a:r>
          </a:p>
          <a:p>
            <a:endParaRPr lang="en-US" sz="1800" dirty="0">
              <a:solidFill>
                <a:schemeClr val="tx1"/>
              </a:solidFill>
              <a:latin typeface="Arial" pitchFamily="34" charset="0"/>
              <a:cs typeface="Arial" pitchFamily="34" charset="0"/>
            </a:endParaRPr>
          </a:p>
          <a:p>
            <a:endParaRPr lang="en-US" sz="1800" dirty="0">
              <a:solidFill>
                <a:schemeClr val="tx1"/>
              </a:solidFill>
              <a:latin typeface="Arial" pitchFamily="34" charset="0"/>
              <a:cs typeface="Arial" pitchFamily="34" charset="0"/>
            </a:endParaRPr>
          </a:p>
          <a:p>
            <a:r>
              <a:rPr lang="en-US" sz="1800" dirty="0">
                <a:solidFill>
                  <a:schemeClr val="tx1"/>
                </a:solidFill>
                <a:latin typeface="Arial" pitchFamily="34" charset="0"/>
                <a:cs typeface="Arial" pitchFamily="34" charset="0"/>
              </a:rPr>
              <a:t>2</a:t>
            </a:r>
          </a:p>
          <a:p>
            <a:endParaRPr lang="en-US" sz="1800" dirty="0">
              <a:solidFill>
                <a:schemeClr val="tx1"/>
              </a:solidFill>
              <a:latin typeface="Arial" pitchFamily="34" charset="0"/>
              <a:cs typeface="Arial" pitchFamily="34" charset="0"/>
            </a:endParaRPr>
          </a:p>
          <a:p>
            <a:endParaRPr lang="en-US" sz="1800" dirty="0">
              <a:solidFill>
                <a:schemeClr val="tx1"/>
              </a:solidFill>
              <a:latin typeface="Arial" pitchFamily="34" charset="0"/>
              <a:cs typeface="Arial" pitchFamily="34" charset="0"/>
            </a:endParaRPr>
          </a:p>
          <a:p>
            <a:r>
              <a:rPr lang="en-US" sz="1800" dirty="0">
                <a:solidFill>
                  <a:schemeClr val="tx1"/>
                </a:solidFill>
                <a:latin typeface="Arial" pitchFamily="34" charset="0"/>
                <a:cs typeface="Arial" pitchFamily="34" charset="0"/>
              </a:rPr>
              <a:t>3</a:t>
            </a:r>
          </a:p>
          <a:p>
            <a:endParaRPr lang="en-US" sz="1800" dirty="0">
              <a:solidFill>
                <a:schemeClr val="tx1"/>
              </a:solidFill>
              <a:latin typeface="Arial" pitchFamily="34" charset="0"/>
              <a:cs typeface="Arial" pitchFamily="34" charset="0"/>
            </a:endParaRPr>
          </a:p>
          <a:p>
            <a:endParaRPr lang="en-US" sz="1800" dirty="0">
              <a:solidFill>
                <a:schemeClr val="tx1"/>
              </a:solidFill>
              <a:latin typeface="Arial" pitchFamily="34" charset="0"/>
              <a:cs typeface="Arial" pitchFamily="34" charset="0"/>
            </a:endParaRPr>
          </a:p>
          <a:p>
            <a:r>
              <a:rPr lang="en-US" sz="1800" dirty="0">
                <a:solidFill>
                  <a:schemeClr val="tx1"/>
                </a:solidFill>
                <a:latin typeface="Arial" pitchFamily="34" charset="0"/>
                <a:cs typeface="Arial" pitchFamily="34" charset="0"/>
              </a:rPr>
              <a:t>4</a:t>
            </a:r>
          </a:p>
        </p:txBody>
      </p:sp>
      <p:grpSp>
        <p:nvGrpSpPr>
          <p:cNvPr id="14" name="Group 13"/>
          <p:cNvGrpSpPr/>
          <p:nvPr/>
        </p:nvGrpSpPr>
        <p:grpSpPr>
          <a:xfrm>
            <a:off x="3605201" y="3342000"/>
            <a:ext cx="4033017" cy="414176"/>
            <a:chOff x="2758766" y="2348880"/>
            <a:chExt cx="4033017" cy="414176"/>
          </a:xfrm>
        </p:grpSpPr>
        <p:sp>
          <p:nvSpPr>
            <p:cNvPr id="10" name="Rectangle 9"/>
            <p:cNvSpPr/>
            <p:nvPr/>
          </p:nvSpPr>
          <p:spPr>
            <a:xfrm>
              <a:off x="2758766" y="2348880"/>
              <a:ext cx="327334" cy="400110"/>
            </a:xfrm>
            <a:prstGeom prst="rect">
              <a:avLst/>
            </a:prstGeom>
            <a:solidFill>
              <a:schemeClr val="bg1"/>
            </a:solidFill>
          </p:spPr>
          <p:txBody>
            <a:bodyPr wrap="none">
              <a:spAutoFit/>
            </a:bodyPr>
            <a:lstStyle/>
            <a:p>
              <a:r>
                <a:rPr lang="en-US" sz="2000" dirty="0">
                  <a:solidFill>
                    <a:schemeClr val="tx1"/>
                  </a:solidFill>
                  <a:latin typeface="Arial" pitchFamily="34" charset="0"/>
                  <a:cs typeface="Arial" pitchFamily="34" charset="0"/>
                </a:rPr>
                <a:t>1</a:t>
              </a:r>
            </a:p>
          </p:txBody>
        </p:sp>
        <p:sp>
          <p:nvSpPr>
            <p:cNvPr id="11" name="Rectangle 10"/>
            <p:cNvSpPr/>
            <p:nvPr/>
          </p:nvSpPr>
          <p:spPr>
            <a:xfrm>
              <a:off x="3823951" y="2348880"/>
              <a:ext cx="327334" cy="400110"/>
            </a:xfrm>
            <a:prstGeom prst="rect">
              <a:avLst/>
            </a:prstGeom>
            <a:solidFill>
              <a:schemeClr val="bg1"/>
            </a:solidFill>
          </p:spPr>
          <p:txBody>
            <a:bodyPr wrap="none">
              <a:spAutoFit/>
            </a:bodyPr>
            <a:lstStyle/>
            <a:p>
              <a:r>
                <a:rPr lang="en-US" sz="2000" dirty="0">
                  <a:solidFill>
                    <a:schemeClr val="tx1"/>
                  </a:solidFill>
                  <a:latin typeface="Arial" pitchFamily="34" charset="0"/>
                  <a:cs typeface="Arial" pitchFamily="34" charset="0"/>
                </a:rPr>
                <a:t>1</a:t>
              </a:r>
            </a:p>
          </p:txBody>
        </p:sp>
        <p:sp>
          <p:nvSpPr>
            <p:cNvPr id="12" name="Rectangle 11"/>
            <p:cNvSpPr/>
            <p:nvPr/>
          </p:nvSpPr>
          <p:spPr>
            <a:xfrm>
              <a:off x="5292080" y="2348880"/>
              <a:ext cx="327334" cy="400110"/>
            </a:xfrm>
            <a:prstGeom prst="rect">
              <a:avLst/>
            </a:prstGeom>
            <a:solidFill>
              <a:schemeClr val="bg1"/>
            </a:solidFill>
          </p:spPr>
          <p:txBody>
            <a:bodyPr wrap="none">
              <a:spAutoFit/>
            </a:bodyPr>
            <a:lstStyle/>
            <a:p>
              <a:r>
                <a:rPr lang="en-US" sz="2000" dirty="0">
                  <a:solidFill>
                    <a:schemeClr val="tx1"/>
                  </a:solidFill>
                  <a:latin typeface="Arial" pitchFamily="34" charset="0"/>
                  <a:cs typeface="Arial" pitchFamily="34" charset="0"/>
                </a:rPr>
                <a:t>1</a:t>
              </a:r>
            </a:p>
          </p:txBody>
        </p:sp>
        <p:sp>
          <p:nvSpPr>
            <p:cNvPr id="13" name="Rectangle 12"/>
            <p:cNvSpPr/>
            <p:nvPr/>
          </p:nvSpPr>
          <p:spPr>
            <a:xfrm>
              <a:off x="6464449" y="2362946"/>
              <a:ext cx="327334" cy="400110"/>
            </a:xfrm>
            <a:prstGeom prst="rect">
              <a:avLst/>
            </a:prstGeom>
            <a:solidFill>
              <a:schemeClr val="bg1"/>
            </a:solidFill>
          </p:spPr>
          <p:txBody>
            <a:bodyPr wrap="none">
              <a:spAutoFit/>
            </a:bodyPr>
            <a:lstStyle/>
            <a:p>
              <a:r>
                <a:rPr lang="en-US" sz="2000" dirty="0">
                  <a:solidFill>
                    <a:schemeClr val="tx1"/>
                  </a:solidFill>
                  <a:latin typeface="Arial" pitchFamily="34" charset="0"/>
                  <a:cs typeface="Arial" pitchFamily="34" charset="0"/>
                </a:rPr>
                <a:t>1</a:t>
              </a:r>
            </a:p>
          </p:txBody>
        </p:sp>
      </p:grpSp>
      <p:grpSp>
        <p:nvGrpSpPr>
          <p:cNvPr id="18" name="Group 17"/>
          <p:cNvGrpSpPr/>
          <p:nvPr/>
        </p:nvGrpSpPr>
        <p:grpSpPr>
          <a:xfrm>
            <a:off x="4050283" y="4193557"/>
            <a:ext cx="3143286" cy="400110"/>
            <a:chOff x="3203848" y="3200437"/>
            <a:chExt cx="3143286" cy="400110"/>
          </a:xfrm>
        </p:grpSpPr>
        <p:sp>
          <p:nvSpPr>
            <p:cNvPr id="15" name="Rectangle 14"/>
            <p:cNvSpPr/>
            <p:nvPr/>
          </p:nvSpPr>
          <p:spPr>
            <a:xfrm>
              <a:off x="3203848" y="3200437"/>
              <a:ext cx="327334" cy="400110"/>
            </a:xfrm>
            <a:prstGeom prst="rect">
              <a:avLst/>
            </a:prstGeom>
            <a:solidFill>
              <a:schemeClr val="bg1"/>
            </a:solidFill>
          </p:spPr>
          <p:txBody>
            <a:bodyPr wrap="none">
              <a:spAutoFit/>
            </a:bodyPr>
            <a:lstStyle/>
            <a:p>
              <a:r>
                <a:rPr lang="en-US" sz="2000">
                  <a:solidFill>
                    <a:schemeClr val="tx1"/>
                  </a:solidFill>
                  <a:latin typeface="Arial" pitchFamily="34" charset="0"/>
                  <a:cs typeface="Arial" pitchFamily="34" charset="0"/>
                </a:rPr>
                <a:t>2</a:t>
              </a:r>
              <a:endParaRPr lang="en-US" sz="2000" dirty="0">
                <a:solidFill>
                  <a:schemeClr val="tx1"/>
                </a:solidFill>
                <a:latin typeface="Arial" pitchFamily="34" charset="0"/>
                <a:cs typeface="Arial" pitchFamily="34" charset="0"/>
              </a:endParaRPr>
            </a:p>
          </p:txBody>
        </p:sp>
        <p:sp>
          <p:nvSpPr>
            <p:cNvPr id="16" name="Rectangle 15"/>
            <p:cNvSpPr/>
            <p:nvPr/>
          </p:nvSpPr>
          <p:spPr>
            <a:xfrm>
              <a:off x="4670481" y="3200437"/>
              <a:ext cx="327334" cy="400110"/>
            </a:xfrm>
            <a:prstGeom prst="rect">
              <a:avLst/>
            </a:prstGeom>
            <a:solidFill>
              <a:schemeClr val="bg1"/>
            </a:solidFill>
          </p:spPr>
          <p:txBody>
            <a:bodyPr wrap="none">
              <a:spAutoFit/>
            </a:bodyPr>
            <a:lstStyle/>
            <a:p>
              <a:r>
                <a:rPr lang="en-US" sz="2000" dirty="0">
                  <a:solidFill>
                    <a:schemeClr val="tx1"/>
                  </a:solidFill>
                  <a:latin typeface="Arial" pitchFamily="34" charset="0"/>
                  <a:cs typeface="Arial" pitchFamily="34" charset="0"/>
                </a:rPr>
                <a:t>1</a:t>
              </a:r>
            </a:p>
          </p:txBody>
        </p:sp>
        <p:sp>
          <p:nvSpPr>
            <p:cNvPr id="17" name="Rectangle 16"/>
            <p:cNvSpPr/>
            <p:nvPr/>
          </p:nvSpPr>
          <p:spPr>
            <a:xfrm>
              <a:off x="6019800" y="3200437"/>
              <a:ext cx="327334" cy="400110"/>
            </a:xfrm>
            <a:prstGeom prst="rect">
              <a:avLst/>
            </a:prstGeom>
            <a:solidFill>
              <a:schemeClr val="bg1"/>
            </a:solidFill>
          </p:spPr>
          <p:txBody>
            <a:bodyPr wrap="none">
              <a:spAutoFit/>
            </a:bodyPr>
            <a:lstStyle/>
            <a:p>
              <a:r>
                <a:rPr lang="en-US" sz="2000" dirty="0">
                  <a:solidFill>
                    <a:schemeClr val="tx1"/>
                  </a:solidFill>
                  <a:latin typeface="Arial" pitchFamily="34" charset="0"/>
                  <a:cs typeface="Arial" pitchFamily="34" charset="0"/>
                </a:rPr>
                <a:t>2</a:t>
              </a:r>
            </a:p>
          </p:txBody>
        </p:sp>
      </p:grpSp>
      <p:grpSp>
        <p:nvGrpSpPr>
          <p:cNvPr id="22" name="Group 21"/>
          <p:cNvGrpSpPr/>
          <p:nvPr/>
        </p:nvGrpSpPr>
        <p:grpSpPr>
          <a:xfrm>
            <a:off x="4683254" y="4998184"/>
            <a:ext cx="1946262" cy="400110"/>
            <a:chOff x="3836819" y="4005064"/>
            <a:chExt cx="1946262" cy="400110"/>
          </a:xfrm>
        </p:grpSpPr>
        <p:sp>
          <p:nvSpPr>
            <p:cNvPr id="19" name="Rectangle 18"/>
            <p:cNvSpPr/>
            <p:nvPr/>
          </p:nvSpPr>
          <p:spPr>
            <a:xfrm>
              <a:off x="3836819" y="4005064"/>
              <a:ext cx="327334" cy="400110"/>
            </a:xfrm>
            <a:prstGeom prst="rect">
              <a:avLst/>
            </a:prstGeom>
            <a:solidFill>
              <a:schemeClr val="bg1"/>
            </a:solidFill>
          </p:spPr>
          <p:txBody>
            <a:bodyPr wrap="none">
              <a:spAutoFit/>
            </a:bodyPr>
            <a:lstStyle/>
            <a:p>
              <a:r>
                <a:rPr lang="en-US" sz="2000" dirty="0">
                  <a:solidFill>
                    <a:schemeClr val="tx1"/>
                  </a:solidFill>
                  <a:latin typeface="Arial" pitchFamily="34" charset="0"/>
                  <a:cs typeface="Arial" pitchFamily="34" charset="0"/>
                </a:rPr>
                <a:t>3</a:t>
              </a:r>
            </a:p>
          </p:txBody>
        </p:sp>
        <p:sp>
          <p:nvSpPr>
            <p:cNvPr id="20" name="Rectangle 19"/>
            <p:cNvSpPr/>
            <p:nvPr/>
          </p:nvSpPr>
          <p:spPr>
            <a:xfrm>
              <a:off x="5455747" y="4005064"/>
              <a:ext cx="327334" cy="400110"/>
            </a:xfrm>
            <a:prstGeom prst="rect">
              <a:avLst/>
            </a:prstGeom>
            <a:solidFill>
              <a:schemeClr val="bg1"/>
            </a:solidFill>
          </p:spPr>
          <p:txBody>
            <a:bodyPr wrap="none">
              <a:spAutoFit/>
            </a:bodyPr>
            <a:lstStyle/>
            <a:p>
              <a:r>
                <a:rPr lang="en-US" sz="2000" dirty="0">
                  <a:solidFill>
                    <a:schemeClr val="tx1"/>
                  </a:solidFill>
                  <a:latin typeface="Arial" pitchFamily="34" charset="0"/>
                  <a:cs typeface="Arial" pitchFamily="34" charset="0"/>
                </a:rPr>
                <a:t>3</a:t>
              </a:r>
            </a:p>
          </p:txBody>
        </p:sp>
      </p:grpSp>
      <p:sp>
        <p:nvSpPr>
          <p:cNvPr id="21" name="Rectangle 20"/>
          <p:cNvSpPr/>
          <p:nvPr/>
        </p:nvSpPr>
        <p:spPr>
          <a:xfrm>
            <a:off x="5680583" y="5854470"/>
            <a:ext cx="327334" cy="400110"/>
          </a:xfrm>
          <a:prstGeom prst="rect">
            <a:avLst/>
          </a:prstGeom>
          <a:solidFill>
            <a:schemeClr val="bg1"/>
          </a:solidFill>
        </p:spPr>
        <p:txBody>
          <a:bodyPr wrap="none">
            <a:spAutoFit/>
          </a:bodyPr>
          <a:lstStyle/>
          <a:p>
            <a:r>
              <a:rPr lang="en-US" sz="2000" dirty="0">
                <a:solidFill>
                  <a:schemeClr val="tx1"/>
                </a:solidFill>
                <a:latin typeface="Arial" pitchFamily="34" charset="0"/>
                <a:cs typeface="Arial" pitchFamily="34" charset="0"/>
              </a:rPr>
              <a:t>6</a:t>
            </a:r>
          </a:p>
        </p:txBody>
      </p:sp>
      <p:sp>
        <p:nvSpPr>
          <p:cNvPr id="23" name="Content Placeholder 2"/>
          <p:cNvSpPr>
            <a:spLocks noGrp="1"/>
          </p:cNvSpPr>
          <p:nvPr>
            <p:ph idx="1"/>
          </p:nvPr>
        </p:nvSpPr>
        <p:spPr>
          <a:xfrm>
            <a:off x="179388" y="1341438"/>
            <a:ext cx="8305800" cy="1295474"/>
          </a:xfrm>
        </p:spPr>
        <p:txBody>
          <a:bodyPr/>
          <a:lstStyle/>
          <a:p>
            <a:r>
              <a:rPr lang="en-US" dirty="0"/>
              <a:t>Count the number of shortest paths from </a:t>
            </a:r>
            <a:br>
              <a:rPr lang="en-US" dirty="0"/>
            </a:br>
            <a:r>
              <a:rPr lang="en-US" dirty="0"/>
              <a:t>A to all other nodes of the network</a:t>
            </a:r>
          </a:p>
        </p:txBody>
      </p:sp>
      <mc:AlternateContent xmlns:mc="http://schemas.openxmlformats.org/markup-compatibility/2006" xmlns:a14="http://schemas.microsoft.com/office/drawing/2010/main">
        <mc:Choice Requires="a14">
          <p:sp>
            <p:nvSpPr>
              <p:cNvPr id="25" name="TextBox 24"/>
              <p:cNvSpPr txBox="1"/>
              <p:nvPr/>
            </p:nvSpPr>
            <p:spPr>
              <a:xfrm>
                <a:off x="55443" y="5059288"/>
                <a:ext cx="4044504" cy="10894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fr-CH" sz="2000" b="0" i="1" smtClean="0">
                          <a:latin typeface="Cambria Math" charset="0"/>
                        </a:rPr>
                        <m:t>#</m:t>
                      </m:r>
                      <m:r>
                        <a:rPr lang="fr-CH" sz="2000" b="0" i="1" smtClean="0">
                          <a:latin typeface="Cambria Math" charset="0"/>
                        </a:rPr>
                        <m:t>𝑠h𝑜𝑟𝑡𝑒𝑠𝑡𝑝𝑎𝑡h𝑠</m:t>
                      </m:r>
                      <m:d>
                        <m:dPr>
                          <m:ctrlPr>
                            <a:rPr lang="fr-CH" sz="2000" b="0" i="1" smtClean="0">
                              <a:latin typeface="Cambria Math" panose="02040503050406030204" pitchFamily="18" charset="0"/>
                            </a:rPr>
                          </m:ctrlPr>
                        </m:dPr>
                        <m:e>
                          <m:r>
                            <a:rPr lang="fr-CH" sz="2000" b="0" i="1" smtClean="0">
                              <a:latin typeface="Cambria Math" charset="0"/>
                            </a:rPr>
                            <m:t>𝐴</m:t>
                          </m:r>
                          <m:r>
                            <a:rPr lang="fr-CH" sz="2000" b="0" i="1" smtClean="0">
                              <a:latin typeface="Cambria Math" charset="0"/>
                            </a:rPr>
                            <m:t>−</m:t>
                          </m:r>
                          <m:r>
                            <a:rPr lang="fr-CH" sz="2000" b="0" i="1" smtClean="0">
                              <a:latin typeface="Cambria Math" charset="0"/>
                            </a:rPr>
                            <m:t>𝑋</m:t>
                          </m:r>
                        </m:e>
                      </m:d>
                      <m:r>
                        <a:rPr lang="fr-CH" sz="2000" b="0" i="1" smtClean="0">
                          <a:latin typeface="Cambria Math" charset="0"/>
                        </a:rPr>
                        <m:t>=</m:t>
                      </m:r>
                    </m:oMath>
                  </m:oMathPara>
                </a14:m>
                <a:endParaRPr lang="fr-CH" sz="2000" b="0" i="1" dirty="0">
                  <a:latin typeface="Cambria Math" charset="0"/>
                </a:endParaRPr>
              </a:p>
              <a:p>
                <a:pPr/>
                <a14:m>
                  <m:oMathPara xmlns:m="http://schemas.openxmlformats.org/officeDocument/2006/math">
                    <m:oMathParaPr>
                      <m:jc m:val="centerGroup"/>
                    </m:oMathParaPr>
                    <m:oMath xmlns:m="http://schemas.openxmlformats.org/officeDocument/2006/math">
                      <m:r>
                        <a:rPr lang="fr-CH" sz="2000" b="0" i="1" smtClean="0">
                          <a:latin typeface="Cambria Math" charset="0"/>
                        </a:rPr>
                        <m:t> </m:t>
                      </m:r>
                      <m:nary>
                        <m:naryPr>
                          <m:chr m:val="∑"/>
                          <m:supHide m:val="on"/>
                          <m:ctrlPr>
                            <a:rPr lang="fr-CH" sz="2000" b="0" i="1" smtClean="0">
                              <a:latin typeface="Cambria Math" panose="02040503050406030204" pitchFamily="18" charset="0"/>
                            </a:rPr>
                          </m:ctrlPr>
                        </m:naryPr>
                        <m:sub>
                          <m:r>
                            <m:rPr>
                              <m:brk m:alnAt="7"/>
                            </m:rPr>
                            <a:rPr lang="fr-CH" sz="2000" b="0" i="1" smtClean="0">
                              <a:latin typeface="Cambria Math" charset="0"/>
                            </a:rPr>
                            <m:t>𝑃</m:t>
                          </m:r>
                          <m:r>
                            <a:rPr lang="fr-CH" sz="2000" b="0" i="1" smtClean="0">
                              <a:latin typeface="Cambria Math" charset="0"/>
                            </a:rPr>
                            <m:t> </m:t>
                          </m:r>
                          <m:r>
                            <a:rPr lang="fr-CH" sz="2000" b="0" i="1" smtClean="0">
                              <a:latin typeface="Cambria Math" charset="0"/>
                            </a:rPr>
                            <m:t>𝑝𝑎𝑟𝑒𝑛𝑡</m:t>
                          </m:r>
                          <m:r>
                            <a:rPr lang="fr-CH" sz="2000" b="0" i="1" smtClean="0">
                              <a:latin typeface="Cambria Math" charset="0"/>
                            </a:rPr>
                            <m:t> </m:t>
                          </m:r>
                          <m:r>
                            <a:rPr lang="fr-CH" sz="2000" b="0" i="1" smtClean="0">
                              <a:latin typeface="Cambria Math" charset="0"/>
                            </a:rPr>
                            <m:t>𝑜𝑓</m:t>
                          </m:r>
                          <m:r>
                            <a:rPr lang="fr-CH" sz="2000" b="0" i="1" smtClean="0">
                              <a:latin typeface="Cambria Math" charset="0"/>
                            </a:rPr>
                            <m:t> </m:t>
                          </m:r>
                          <m:r>
                            <a:rPr lang="fr-CH" sz="2000" b="0" i="1" smtClean="0">
                              <a:latin typeface="Cambria Math" charset="0"/>
                            </a:rPr>
                            <m:t>𝑋</m:t>
                          </m:r>
                        </m:sub>
                        <m:sup/>
                        <m:e>
                          <m:r>
                            <a:rPr lang="fr-CH" sz="2000" b="0" i="1" smtClean="0">
                              <a:latin typeface="Cambria Math" charset="0"/>
                            </a:rPr>
                            <m:t>#</m:t>
                          </m:r>
                          <m:r>
                            <a:rPr lang="fr-CH" sz="2000" b="0" i="1" smtClean="0">
                              <a:latin typeface="Cambria Math" charset="0"/>
                            </a:rPr>
                            <m:t>𝑠h𝑜𝑟𝑡𝑒𝑠𝑡𝑝𝑎𝑡h𝑠</m:t>
                          </m:r>
                          <m:r>
                            <a:rPr lang="fr-CH" sz="2000" b="0" i="1" smtClean="0">
                              <a:latin typeface="Cambria Math" charset="0"/>
                            </a:rPr>
                            <m:t>(</m:t>
                          </m:r>
                          <m:r>
                            <a:rPr lang="fr-CH" sz="2000" b="0" i="1" smtClean="0">
                              <a:latin typeface="Cambria Math" charset="0"/>
                            </a:rPr>
                            <m:t>𝐴</m:t>
                          </m:r>
                          <m:r>
                            <a:rPr lang="fr-CH" sz="2000" b="0" i="1" smtClean="0">
                              <a:latin typeface="Cambria Math" charset="0"/>
                            </a:rPr>
                            <m:t>−</m:t>
                          </m:r>
                          <m:r>
                            <a:rPr lang="fr-CH" sz="2000" b="0" i="1" smtClean="0">
                              <a:latin typeface="Cambria Math" charset="0"/>
                            </a:rPr>
                            <m:t>𝑃</m:t>
                          </m:r>
                          <m:r>
                            <a:rPr lang="fr-CH" sz="2000" b="0" i="1" smtClean="0">
                              <a:latin typeface="Cambria Math" charset="0"/>
                            </a:rPr>
                            <m:t>)</m:t>
                          </m:r>
                        </m:e>
                      </m:nary>
                    </m:oMath>
                  </m:oMathPara>
                </a14:m>
                <a:endParaRPr lang="en-US" sz="2000" dirty="0"/>
              </a:p>
            </p:txBody>
          </p:sp>
        </mc:Choice>
        <mc:Fallback xmlns="">
          <p:sp>
            <p:nvSpPr>
              <p:cNvPr id="25" name="TextBox 24"/>
              <p:cNvSpPr txBox="1">
                <a:spLocks noRot="1" noChangeAspect="1" noMove="1" noResize="1" noEditPoints="1" noAdjustHandles="1" noChangeArrowheads="1" noChangeShapeType="1" noTextEdit="1"/>
              </p:cNvSpPr>
              <p:nvPr/>
            </p:nvSpPr>
            <p:spPr>
              <a:xfrm>
                <a:off x="55443" y="5059288"/>
                <a:ext cx="4044504" cy="1089465"/>
              </a:xfrm>
              <a:prstGeom prst="rect">
                <a:avLst/>
              </a:prstGeom>
              <a:blipFill>
                <a:blip r:embed="rId4"/>
                <a:stretch>
                  <a:fillRect l="-10000" t="-71264" r="-625" b="-134483"/>
                </a:stretch>
              </a:blipFill>
            </p:spPr>
            <p:txBody>
              <a:bodyPr/>
              <a:lstStyle/>
              <a:p>
                <a:r>
                  <a:rPr lang="en-US">
                    <a:noFill/>
                  </a:rPr>
                  <a:t> </a:t>
                </a:r>
              </a:p>
            </p:txBody>
          </p:sp>
        </mc:Fallback>
      </mc:AlternateContent>
    </p:spTree>
    <p:extLst>
      <p:ext uri="{BB962C8B-B14F-4D97-AF65-F5344CB8AC3E}">
        <p14:creationId xmlns:p14="http://schemas.microsoft.com/office/powerpoint/2010/main" val="495018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dissolv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dissolve">
                                      <p:cBhvr>
                                        <p:cTn id="12" dur="5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dissolve">
                                      <p:cBhvr>
                                        <p:cTn id="17" dur="500"/>
                                        <p:tgtEl>
                                          <p:spTgt spid="22"/>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dissolve">
                                      <p:cBhvr>
                                        <p:cTn id="22"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Data Mining</a:t>
            </a:r>
          </a:p>
        </p:txBody>
      </p:sp>
      <p:sp>
        <p:nvSpPr>
          <p:cNvPr id="3" name="Content Placeholder 2"/>
          <p:cNvSpPr>
            <a:spLocks noGrp="1"/>
          </p:cNvSpPr>
          <p:nvPr>
            <p:ph idx="1"/>
          </p:nvPr>
        </p:nvSpPr>
        <p:spPr>
          <a:xfrm>
            <a:off x="179388" y="1341438"/>
            <a:ext cx="8964612" cy="5029200"/>
          </a:xfrm>
        </p:spPr>
        <p:txBody>
          <a:bodyPr/>
          <a:lstStyle/>
          <a:p>
            <a:r>
              <a:rPr lang="en-GB" dirty="0"/>
              <a:t>Data is gathered at an increasing speed and volume (size doubles each year – Big Data)</a:t>
            </a:r>
          </a:p>
          <a:p>
            <a:r>
              <a:rPr lang="en-GB" dirty="0"/>
              <a:t>		</a:t>
            </a:r>
            <a:br>
              <a:rPr lang="en-GB" dirty="0"/>
            </a:br>
            <a:r>
              <a:rPr lang="en-GB" dirty="0"/>
              <a:t>		</a:t>
            </a:r>
            <a:r>
              <a:rPr lang="en-GB" sz="2400" dirty="0"/>
              <a:t>4 new petabytes per day</a:t>
            </a:r>
          </a:p>
          <a:p>
            <a:pPr>
              <a:spcBef>
                <a:spcPts val="0"/>
              </a:spcBef>
            </a:pPr>
            <a:r>
              <a:rPr lang="en-GB" sz="1200" dirty="0"/>
              <a:t>  </a:t>
            </a:r>
            <a:r>
              <a:rPr lang="en-GB" sz="2800" dirty="0"/>
              <a:t>	</a:t>
            </a:r>
          </a:p>
          <a:p>
            <a:r>
              <a:rPr lang="en-GB" sz="2400" dirty="0"/>
              <a:t>		300 hours of video uploaded every minute</a:t>
            </a:r>
          </a:p>
          <a:p>
            <a:pPr>
              <a:spcBef>
                <a:spcPts val="0"/>
              </a:spcBef>
            </a:pPr>
            <a:r>
              <a:rPr lang="en-GB" sz="2800" dirty="0"/>
              <a:t> 	</a:t>
            </a:r>
          </a:p>
          <a:p>
            <a:pPr>
              <a:spcBef>
                <a:spcPts val="0"/>
              </a:spcBef>
            </a:pPr>
            <a:r>
              <a:rPr lang="en-GB" sz="2800" dirty="0"/>
              <a:t>		</a:t>
            </a:r>
            <a:r>
              <a:rPr lang="en-GB" sz="2400" dirty="0"/>
              <a:t>1 billion tweets each 48 hours (1</a:t>
            </a:r>
            <a:r>
              <a:rPr lang="en-GB" sz="2400" baseline="30000" dirty="0"/>
              <a:t>st</a:t>
            </a:r>
            <a:r>
              <a:rPr lang="en-GB" sz="2400" dirty="0"/>
              <a:t> billion took 3 years)</a:t>
            </a:r>
          </a:p>
          <a:p>
            <a:pPr>
              <a:spcBef>
                <a:spcPts val="0"/>
              </a:spcBef>
            </a:pPr>
            <a:endParaRPr lang="en-GB" sz="2400" dirty="0"/>
          </a:p>
          <a:p>
            <a:r>
              <a:rPr lang="en-GB" sz="2400" dirty="0"/>
              <a:t>		12 EB (1 billion GB) of storage in Utah</a:t>
            </a:r>
          </a:p>
          <a:p>
            <a:endParaRPr lang="en-GB" sz="2800" dirty="0"/>
          </a:p>
          <a:p>
            <a:endParaRPr lang="en-GB" dirty="0"/>
          </a:p>
        </p:txBody>
      </p:sp>
      <p:sp>
        <p:nvSpPr>
          <p:cNvPr id="4" name="Footer Placeholder 3"/>
          <p:cNvSpPr>
            <a:spLocks noGrp="1"/>
          </p:cNvSpPr>
          <p:nvPr>
            <p:ph type="ftr" sz="quarter" idx="10"/>
          </p:nvPr>
        </p:nvSpPr>
        <p:spPr/>
        <p:txBody>
          <a:bodyPr/>
          <a:lstStyle/>
          <a:p>
            <a:r>
              <a:rPr lang="fr-CH"/>
              <a:t>©2021, Karl Aberer, EPFL-IC, Laboratoire de systèmes d'informations répartis </a:t>
            </a:r>
            <a:endParaRPr lang="en-GB" dirty="0"/>
          </a:p>
        </p:txBody>
      </p:sp>
      <p:pic>
        <p:nvPicPr>
          <p:cNvPr id="5" name="Picture 4"/>
          <p:cNvPicPr>
            <a:picLocks noChangeAspect="1"/>
          </p:cNvPicPr>
          <p:nvPr/>
        </p:nvPicPr>
        <p:blipFill>
          <a:blip r:embed="rId3"/>
          <a:stretch>
            <a:fillRect/>
          </a:stretch>
        </p:blipFill>
        <p:spPr>
          <a:xfrm>
            <a:off x="1115618" y="3021669"/>
            <a:ext cx="936104" cy="623359"/>
          </a:xfrm>
          <a:prstGeom prst="rect">
            <a:avLst/>
          </a:prstGeom>
        </p:spPr>
      </p:pic>
      <p:pic>
        <p:nvPicPr>
          <p:cNvPr id="6" name="Picture 5"/>
          <p:cNvPicPr>
            <a:picLocks noChangeAspect="1"/>
          </p:cNvPicPr>
          <p:nvPr/>
        </p:nvPicPr>
        <p:blipFill>
          <a:blip r:embed="rId4"/>
          <a:stretch>
            <a:fillRect/>
          </a:stretch>
        </p:blipFill>
        <p:spPr>
          <a:xfrm>
            <a:off x="1269363" y="3951471"/>
            <a:ext cx="628614" cy="629661"/>
          </a:xfrm>
          <a:prstGeom prst="rect">
            <a:avLst/>
          </a:prstGeom>
        </p:spPr>
      </p:pic>
      <p:pic>
        <p:nvPicPr>
          <p:cNvPr id="7" name="Picture 6"/>
          <p:cNvPicPr>
            <a:picLocks noChangeAspect="1"/>
          </p:cNvPicPr>
          <p:nvPr/>
        </p:nvPicPr>
        <p:blipFill>
          <a:blip r:embed="rId5"/>
          <a:stretch>
            <a:fillRect/>
          </a:stretch>
        </p:blipFill>
        <p:spPr>
          <a:xfrm>
            <a:off x="1259632" y="5589240"/>
            <a:ext cx="648072" cy="635110"/>
          </a:xfrm>
          <a:prstGeom prst="rect">
            <a:avLst/>
          </a:prstGeom>
        </p:spPr>
      </p:pic>
      <p:pic>
        <p:nvPicPr>
          <p:cNvPr id="8" name="Picture 7"/>
          <p:cNvPicPr>
            <a:picLocks noChangeAspect="1"/>
          </p:cNvPicPr>
          <p:nvPr/>
        </p:nvPicPr>
        <p:blipFill>
          <a:blip r:embed="rId6"/>
          <a:stretch>
            <a:fillRect/>
          </a:stretch>
        </p:blipFill>
        <p:spPr>
          <a:xfrm>
            <a:off x="1259632" y="4785869"/>
            <a:ext cx="648072" cy="659359"/>
          </a:xfrm>
          <a:prstGeom prst="rect">
            <a:avLst/>
          </a:prstGeom>
        </p:spPr>
      </p:pic>
    </p:spTree>
    <p:extLst>
      <p:ext uri="{BB962C8B-B14F-4D97-AF65-F5344CB8AC3E}">
        <p14:creationId xmlns:p14="http://schemas.microsoft.com/office/powerpoint/2010/main" val="164788308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40673-2BF7-034F-B607-AAA996BAA8EB}"/>
              </a:ext>
            </a:extLst>
          </p:cNvPr>
          <p:cNvSpPr>
            <a:spLocks noGrp="1"/>
          </p:cNvSpPr>
          <p:nvPr>
            <p:ph type="title"/>
          </p:nvPr>
        </p:nvSpPr>
        <p:spPr/>
        <p:txBody>
          <a:bodyPr/>
          <a:lstStyle/>
          <a:p>
            <a:r>
              <a:rPr lang="en-US" dirty="0"/>
              <a:t>Computing Betweenness – Edge Flow</a:t>
            </a:r>
          </a:p>
        </p:txBody>
      </p:sp>
      <p:sp>
        <p:nvSpPr>
          <p:cNvPr id="4" name="Footer Placeholder 3">
            <a:extLst>
              <a:ext uri="{FF2B5EF4-FFF2-40B4-BE49-F238E27FC236}">
                <a16:creationId xmlns:a16="http://schemas.microsoft.com/office/drawing/2014/main" id="{F376C91A-61CB-C648-9A5F-FB945A652666}"/>
              </a:ext>
            </a:extLst>
          </p:cNvPr>
          <p:cNvSpPr>
            <a:spLocks noGrp="1"/>
          </p:cNvSpPr>
          <p:nvPr>
            <p:ph type="ftr" sz="quarter" idx="10"/>
          </p:nvPr>
        </p:nvSpPr>
        <p:spPr/>
        <p:txBody>
          <a:bodyPr/>
          <a:lstStyle/>
          <a:p>
            <a:r>
              <a:rPr lang="fr-CH"/>
              <a:t>©2021, Karl Aberer, EPFL-IC, Laboratoire de systèmes d'informations répartis </a:t>
            </a:r>
            <a:endParaRPr lang="en-GB" dirty="0"/>
          </a:p>
        </p:txBody>
      </p:sp>
      <p:sp>
        <p:nvSpPr>
          <p:cNvPr id="5" name="Content Placeholder 2">
            <a:extLst>
              <a:ext uri="{FF2B5EF4-FFF2-40B4-BE49-F238E27FC236}">
                <a16:creationId xmlns:a16="http://schemas.microsoft.com/office/drawing/2014/main" id="{185F0E84-317F-CA47-AAC6-77026D06A717}"/>
              </a:ext>
            </a:extLst>
          </p:cNvPr>
          <p:cNvSpPr txBox="1">
            <a:spLocks/>
          </p:cNvSpPr>
          <p:nvPr/>
        </p:nvSpPr>
        <p:spPr bwMode="auto">
          <a:xfrm>
            <a:off x="200954" y="1475296"/>
            <a:ext cx="8229600" cy="216558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normAutofit fontScale="92500" lnSpcReduction="20000"/>
          </a:bodyPr>
          <a:lstStyle>
            <a:lvl1pPr marL="0" indent="0" algn="l" rtl="0" fontAlgn="base">
              <a:spcBef>
                <a:spcPct val="20000"/>
              </a:spcBef>
              <a:spcAft>
                <a:spcPct val="0"/>
              </a:spcAft>
              <a:buNone/>
              <a:defRPr sz="3200">
                <a:solidFill>
                  <a:schemeClr val="tx1"/>
                </a:solidFill>
                <a:latin typeface="Calibri"/>
                <a:ea typeface="+mn-ea"/>
                <a:cs typeface="Calibri"/>
              </a:defRPr>
            </a:lvl1pPr>
            <a:lvl2pPr marL="742950" indent="-285750" algn="l" rtl="0" fontAlgn="base">
              <a:spcBef>
                <a:spcPct val="20000"/>
              </a:spcBef>
              <a:spcAft>
                <a:spcPct val="0"/>
              </a:spcAft>
              <a:buChar char="–"/>
              <a:defRPr sz="2800">
                <a:solidFill>
                  <a:schemeClr val="tx1"/>
                </a:solidFill>
                <a:latin typeface="Calibri"/>
                <a:cs typeface="Calibri"/>
              </a:defRPr>
            </a:lvl2pPr>
            <a:lvl3pPr marL="1143000" indent="-228600" algn="l" rtl="0" fontAlgn="base">
              <a:spcBef>
                <a:spcPct val="20000"/>
              </a:spcBef>
              <a:spcAft>
                <a:spcPct val="0"/>
              </a:spcAft>
              <a:buChar char="•"/>
              <a:defRPr sz="2400">
                <a:solidFill>
                  <a:schemeClr val="tx1"/>
                </a:solidFill>
                <a:latin typeface="Calibri"/>
                <a:cs typeface="Calibri"/>
              </a:defRPr>
            </a:lvl3pPr>
            <a:lvl4pPr marL="1600200" indent="-228600" algn="l" rtl="0" fontAlgn="base">
              <a:spcBef>
                <a:spcPct val="20000"/>
              </a:spcBef>
              <a:spcAft>
                <a:spcPct val="0"/>
              </a:spcAft>
              <a:buChar char="–"/>
              <a:defRPr sz="2000">
                <a:solidFill>
                  <a:schemeClr val="tx1"/>
                </a:solidFill>
                <a:latin typeface="Calibri"/>
                <a:cs typeface="Calibri"/>
              </a:defRPr>
            </a:lvl4pPr>
            <a:lvl5pPr marL="2057400" indent="-228600" algn="l" rtl="0" fontAlgn="base">
              <a:spcBef>
                <a:spcPct val="20000"/>
              </a:spcBef>
              <a:spcAft>
                <a:spcPct val="0"/>
              </a:spcAft>
              <a:buChar char="»"/>
              <a:defRPr sz="2000">
                <a:solidFill>
                  <a:schemeClr val="tx1"/>
                </a:solidFill>
                <a:latin typeface="Calibri"/>
                <a:cs typeface="Calibri"/>
              </a:defRPr>
            </a:lvl5pPr>
            <a:lvl6pPr marL="2514600" indent="-228600" algn="l" rtl="0" fontAlgn="base">
              <a:spcBef>
                <a:spcPct val="20000"/>
              </a:spcBef>
              <a:spcAft>
                <a:spcPct val="0"/>
              </a:spcAft>
              <a:buChar char="»"/>
              <a:defRPr sz="1200">
                <a:solidFill>
                  <a:schemeClr val="tx1"/>
                </a:solidFill>
                <a:latin typeface="+mn-lt"/>
              </a:defRPr>
            </a:lvl6pPr>
            <a:lvl7pPr marL="2971800" indent="-228600" algn="l" rtl="0" fontAlgn="base">
              <a:spcBef>
                <a:spcPct val="20000"/>
              </a:spcBef>
              <a:spcAft>
                <a:spcPct val="0"/>
              </a:spcAft>
              <a:buChar char="»"/>
              <a:defRPr sz="1200">
                <a:solidFill>
                  <a:schemeClr val="tx1"/>
                </a:solidFill>
                <a:latin typeface="+mn-lt"/>
              </a:defRPr>
            </a:lvl7pPr>
            <a:lvl8pPr marL="3429000" indent="-228600" algn="l" rtl="0" fontAlgn="base">
              <a:spcBef>
                <a:spcPct val="20000"/>
              </a:spcBef>
              <a:spcAft>
                <a:spcPct val="0"/>
              </a:spcAft>
              <a:buChar char="»"/>
              <a:defRPr sz="1200">
                <a:solidFill>
                  <a:schemeClr val="tx1"/>
                </a:solidFill>
                <a:latin typeface="+mn-lt"/>
              </a:defRPr>
            </a:lvl8pPr>
            <a:lvl9pPr marL="3886200" indent="-228600" algn="l" rtl="0" fontAlgn="base">
              <a:spcBef>
                <a:spcPct val="20000"/>
              </a:spcBef>
              <a:spcAft>
                <a:spcPct val="0"/>
              </a:spcAft>
              <a:buChar char="»"/>
              <a:defRPr sz="1200">
                <a:solidFill>
                  <a:schemeClr val="tx1"/>
                </a:solidFill>
                <a:latin typeface="+mn-lt"/>
              </a:defRPr>
            </a:lvl9pPr>
          </a:lstStyle>
          <a:p>
            <a:r>
              <a:rPr lang="en-US" kern="0" dirty="0"/>
              <a:t>Edge Flow</a:t>
            </a:r>
          </a:p>
          <a:p>
            <a:pPr marL="1200150" lvl="1" indent="-457200"/>
            <a:r>
              <a:rPr lang="en-US" kern="0" dirty="0"/>
              <a:t>1 unit of flow from A to each node</a:t>
            </a:r>
          </a:p>
          <a:p>
            <a:pPr marL="1200150" lvl="1" indent="-457200"/>
            <a:r>
              <a:rPr lang="en-US" kern="0" dirty="0"/>
              <a:t>Flow to be distributed evenly over all paths</a:t>
            </a:r>
          </a:p>
          <a:p>
            <a:pPr marL="1200150" lvl="1" indent="-457200"/>
            <a:r>
              <a:rPr lang="en-US" kern="0" dirty="0"/>
              <a:t>Sum of the flows from all nodes equals the betweenness value</a:t>
            </a:r>
          </a:p>
        </p:txBody>
      </p:sp>
      <p:sp>
        <p:nvSpPr>
          <p:cNvPr id="9" name="Oval 8">
            <a:extLst>
              <a:ext uri="{FF2B5EF4-FFF2-40B4-BE49-F238E27FC236}">
                <a16:creationId xmlns:a16="http://schemas.microsoft.com/office/drawing/2014/main" id="{95AC0457-9908-4C4C-89A1-10DF4D4ED516}"/>
              </a:ext>
            </a:extLst>
          </p:cNvPr>
          <p:cNvSpPr/>
          <p:nvPr/>
        </p:nvSpPr>
        <p:spPr bwMode="auto">
          <a:xfrm>
            <a:off x="3801244" y="3449228"/>
            <a:ext cx="504056" cy="288032"/>
          </a:xfrm>
          <a:prstGeom prst="ellipse">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2"/>
                </a:solidFill>
                <a:effectLst/>
                <a:latin typeface="Tempus Sans ITC" pitchFamily="82" charset="0"/>
              </a:rPr>
              <a:t>A</a:t>
            </a:r>
          </a:p>
        </p:txBody>
      </p:sp>
      <p:sp>
        <p:nvSpPr>
          <p:cNvPr id="10" name="Oval 9">
            <a:extLst>
              <a:ext uri="{FF2B5EF4-FFF2-40B4-BE49-F238E27FC236}">
                <a16:creationId xmlns:a16="http://schemas.microsoft.com/office/drawing/2014/main" id="{B9D43A89-E3FF-6C47-AC3A-7AFEC08C1234}"/>
              </a:ext>
            </a:extLst>
          </p:cNvPr>
          <p:cNvSpPr/>
          <p:nvPr/>
        </p:nvSpPr>
        <p:spPr bwMode="auto">
          <a:xfrm>
            <a:off x="2289226" y="4113683"/>
            <a:ext cx="504056" cy="288032"/>
          </a:xfrm>
          <a:prstGeom prst="ellipse">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2"/>
                </a:solidFill>
                <a:effectLst/>
                <a:latin typeface="Tempus Sans ITC" pitchFamily="82" charset="0"/>
              </a:rPr>
              <a:t>B</a:t>
            </a:r>
          </a:p>
        </p:txBody>
      </p:sp>
      <p:sp>
        <p:nvSpPr>
          <p:cNvPr id="11" name="Oval 10">
            <a:extLst>
              <a:ext uri="{FF2B5EF4-FFF2-40B4-BE49-F238E27FC236}">
                <a16:creationId xmlns:a16="http://schemas.microsoft.com/office/drawing/2014/main" id="{C324A708-452C-924B-800E-BECC64015982}"/>
              </a:ext>
            </a:extLst>
          </p:cNvPr>
          <p:cNvSpPr/>
          <p:nvPr/>
        </p:nvSpPr>
        <p:spPr bwMode="auto">
          <a:xfrm>
            <a:off x="3302490" y="4113683"/>
            <a:ext cx="504056" cy="288032"/>
          </a:xfrm>
          <a:prstGeom prst="ellipse">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2"/>
                </a:solidFill>
                <a:effectLst/>
                <a:latin typeface="Tempus Sans ITC" pitchFamily="82" charset="0"/>
              </a:rPr>
              <a:t>C</a:t>
            </a:r>
          </a:p>
        </p:txBody>
      </p:sp>
      <p:sp>
        <p:nvSpPr>
          <p:cNvPr id="12" name="Oval 11">
            <a:extLst>
              <a:ext uri="{FF2B5EF4-FFF2-40B4-BE49-F238E27FC236}">
                <a16:creationId xmlns:a16="http://schemas.microsoft.com/office/drawing/2014/main" id="{71CEE623-AAD9-A445-B917-93C7976857B9}"/>
              </a:ext>
            </a:extLst>
          </p:cNvPr>
          <p:cNvSpPr/>
          <p:nvPr/>
        </p:nvSpPr>
        <p:spPr bwMode="auto">
          <a:xfrm>
            <a:off x="4315754" y="4104194"/>
            <a:ext cx="504056" cy="288032"/>
          </a:xfrm>
          <a:prstGeom prst="ellipse">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2"/>
                </a:solidFill>
                <a:effectLst/>
                <a:latin typeface="Tempus Sans ITC" pitchFamily="82" charset="0"/>
              </a:rPr>
              <a:t>D</a:t>
            </a:r>
          </a:p>
        </p:txBody>
      </p:sp>
      <p:sp>
        <p:nvSpPr>
          <p:cNvPr id="13" name="Oval 12">
            <a:extLst>
              <a:ext uri="{FF2B5EF4-FFF2-40B4-BE49-F238E27FC236}">
                <a16:creationId xmlns:a16="http://schemas.microsoft.com/office/drawing/2014/main" id="{06761CDE-279B-D74B-A3CB-1FCE03A40127}"/>
              </a:ext>
            </a:extLst>
          </p:cNvPr>
          <p:cNvSpPr/>
          <p:nvPr/>
        </p:nvSpPr>
        <p:spPr bwMode="auto">
          <a:xfrm>
            <a:off x="5323866" y="4104194"/>
            <a:ext cx="504056" cy="288032"/>
          </a:xfrm>
          <a:prstGeom prst="ellipse">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2"/>
                </a:solidFill>
                <a:effectLst/>
                <a:latin typeface="Tempus Sans ITC" pitchFamily="82" charset="0"/>
              </a:rPr>
              <a:t>E</a:t>
            </a:r>
          </a:p>
        </p:txBody>
      </p:sp>
      <p:sp>
        <p:nvSpPr>
          <p:cNvPr id="14" name="Oval 13">
            <a:extLst>
              <a:ext uri="{FF2B5EF4-FFF2-40B4-BE49-F238E27FC236}">
                <a16:creationId xmlns:a16="http://schemas.microsoft.com/office/drawing/2014/main" id="{03DCC3E2-E2E4-2F4D-A57E-037957857EAF}"/>
              </a:ext>
            </a:extLst>
          </p:cNvPr>
          <p:cNvSpPr/>
          <p:nvPr/>
        </p:nvSpPr>
        <p:spPr bwMode="auto">
          <a:xfrm>
            <a:off x="2798434" y="4874517"/>
            <a:ext cx="504056" cy="288032"/>
          </a:xfrm>
          <a:prstGeom prst="ellipse">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2"/>
                </a:solidFill>
                <a:effectLst/>
                <a:latin typeface="Tempus Sans ITC" pitchFamily="82" charset="0"/>
              </a:rPr>
              <a:t>F</a:t>
            </a:r>
          </a:p>
        </p:txBody>
      </p:sp>
      <p:sp>
        <p:nvSpPr>
          <p:cNvPr id="15" name="Oval 14">
            <a:extLst>
              <a:ext uri="{FF2B5EF4-FFF2-40B4-BE49-F238E27FC236}">
                <a16:creationId xmlns:a16="http://schemas.microsoft.com/office/drawing/2014/main" id="{8A7BB9EF-3704-BD4B-8B91-EE19D663C235}"/>
              </a:ext>
            </a:extLst>
          </p:cNvPr>
          <p:cNvSpPr/>
          <p:nvPr/>
        </p:nvSpPr>
        <p:spPr bwMode="auto">
          <a:xfrm>
            <a:off x="3801244" y="4874517"/>
            <a:ext cx="504056" cy="288032"/>
          </a:xfrm>
          <a:prstGeom prst="ellipse">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2"/>
                </a:solidFill>
                <a:effectLst/>
                <a:latin typeface="Tempus Sans ITC" pitchFamily="82" charset="0"/>
              </a:rPr>
              <a:t>G</a:t>
            </a:r>
          </a:p>
        </p:txBody>
      </p:sp>
      <p:sp>
        <p:nvSpPr>
          <p:cNvPr id="16" name="Oval 15">
            <a:extLst>
              <a:ext uri="{FF2B5EF4-FFF2-40B4-BE49-F238E27FC236}">
                <a16:creationId xmlns:a16="http://schemas.microsoft.com/office/drawing/2014/main" id="{D82EE090-6F71-1042-B9EA-9928D420A4AA}"/>
              </a:ext>
            </a:extLst>
          </p:cNvPr>
          <p:cNvSpPr/>
          <p:nvPr/>
        </p:nvSpPr>
        <p:spPr bwMode="auto">
          <a:xfrm>
            <a:off x="4819810" y="4874517"/>
            <a:ext cx="504056" cy="288032"/>
          </a:xfrm>
          <a:prstGeom prst="ellipse">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2"/>
                </a:solidFill>
                <a:effectLst/>
                <a:latin typeface="Tempus Sans ITC" pitchFamily="82" charset="0"/>
              </a:rPr>
              <a:t>H</a:t>
            </a:r>
          </a:p>
        </p:txBody>
      </p:sp>
      <p:sp>
        <p:nvSpPr>
          <p:cNvPr id="17" name="Oval 16">
            <a:extLst>
              <a:ext uri="{FF2B5EF4-FFF2-40B4-BE49-F238E27FC236}">
                <a16:creationId xmlns:a16="http://schemas.microsoft.com/office/drawing/2014/main" id="{1EB60493-4402-E24C-B465-CE97B6CD73E5}"/>
              </a:ext>
            </a:extLst>
          </p:cNvPr>
          <p:cNvSpPr/>
          <p:nvPr/>
        </p:nvSpPr>
        <p:spPr bwMode="auto">
          <a:xfrm>
            <a:off x="3297188" y="5491335"/>
            <a:ext cx="504056" cy="288032"/>
          </a:xfrm>
          <a:prstGeom prst="ellipse">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2"/>
                </a:solidFill>
                <a:effectLst/>
                <a:latin typeface="Tempus Sans ITC" pitchFamily="82" charset="0"/>
              </a:rPr>
              <a:t>I</a:t>
            </a:r>
          </a:p>
        </p:txBody>
      </p:sp>
      <p:sp>
        <p:nvSpPr>
          <p:cNvPr id="18" name="Oval 17">
            <a:extLst>
              <a:ext uri="{FF2B5EF4-FFF2-40B4-BE49-F238E27FC236}">
                <a16:creationId xmlns:a16="http://schemas.microsoft.com/office/drawing/2014/main" id="{633FA819-13E8-B04A-80DB-5A84646F2ABC}"/>
              </a:ext>
            </a:extLst>
          </p:cNvPr>
          <p:cNvSpPr/>
          <p:nvPr/>
        </p:nvSpPr>
        <p:spPr bwMode="auto">
          <a:xfrm>
            <a:off x="4305300" y="5491335"/>
            <a:ext cx="504056" cy="288032"/>
          </a:xfrm>
          <a:prstGeom prst="ellipse">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2"/>
                </a:solidFill>
                <a:effectLst/>
                <a:latin typeface="Tempus Sans ITC" pitchFamily="82" charset="0"/>
              </a:rPr>
              <a:t>J</a:t>
            </a:r>
          </a:p>
        </p:txBody>
      </p:sp>
      <p:sp>
        <p:nvSpPr>
          <p:cNvPr id="19" name="Oval 18">
            <a:extLst>
              <a:ext uri="{FF2B5EF4-FFF2-40B4-BE49-F238E27FC236}">
                <a16:creationId xmlns:a16="http://schemas.microsoft.com/office/drawing/2014/main" id="{34D02B43-2BC4-9B4A-B500-140676B5EC38}"/>
              </a:ext>
            </a:extLst>
          </p:cNvPr>
          <p:cNvSpPr/>
          <p:nvPr/>
        </p:nvSpPr>
        <p:spPr bwMode="auto">
          <a:xfrm>
            <a:off x="3815916" y="6057901"/>
            <a:ext cx="504056" cy="288032"/>
          </a:xfrm>
          <a:prstGeom prst="ellipse">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2"/>
                </a:solidFill>
                <a:effectLst/>
                <a:latin typeface="Tempus Sans ITC" pitchFamily="82" charset="0"/>
              </a:rPr>
              <a:t>K</a:t>
            </a:r>
          </a:p>
        </p:txBody>
      </p:sp>
      <p:cxnSp>
        <p:nvCxnSpPr>
          <p:cNvPr id="21" name="Curved Connector 20">
            <a:extLst>
              <a:ext uri="{FF2B5EF4-FFF2-40B4-BE49-F238E27FC236}">
                <a16:creationId xmlns:a16="http://schemas.microsoft.com/office/drawing/2014/main" id="{1AFD197F-0244-0E42-820B-3848FEE26A68}"/>
              </a:ext>
            </a:extLst>
          </p:cNvPr>
          <p:cNvCxnSpPr>
            <a:stCxn id="9" idx="4"/>
            <a:endCxn id="10" idx="0"/>
          </p:cNvCxnSpPr>
          <p:nvPr/>
        </p:nvCxnSpPr>
        <p:spPr bwMode="auto">
          <a:xfrm rot="5400000">
            <a:off x="3109052" y="3169462"/>
            <a:ext cx="376423" cy="1512018"/>
          </a:xfrm>
          <a:prstGeom prst="curvedConnector3">
            <a:avLst/>
          </a:prstGeom>
          <a:solidFill>
            <a:schemeClr val="accent1"/>
          </a:solidFill>
          <a:ln w="9525" cap="flat" cmpd="sng" algn="ctr">
            <a:solidFill>
              <a:schemeClr val="tx1"/>
            </a:solidFill>
            <a:prstDash val="dash"/>
            <a:round/>
            <a:headEnd type="none" w="med" len="med"/>
            <a:tailEnd type="triangle"/>
          </a:ln>
          <a:effectLst/>
        </p:spPr>
      </p:cxnSp>
      <p:cxnSp>
        <p:nvCxnSpPr>
          <p:cNvPr id="22" name="Curved Connector 21">
            <a:extLst>
              <a:ext uri="{FF2B5EF4-FFF2-40B4-BE49-F238E27FC236}">
                <a16:creationId xmlns:a16="http://schemas.microsoft.com/office/drawing/2014/main" id="{D8F248FA-A724-B246-A2A2-E601C0D5F284}"/>
              </a:ext>
            </a:extLst>
          </p:cNvPr>
          <p:cNvCxnSpPr>
            <a:cxnSpLocks/>
            <a:stCxn id="9" idx="4"/>
            <a:endCxn id="11" idx="0"/>
          </p:cNvCxnSpPr>
          <p:nvPr/>
        </p:nvCxnSpPr>
        <p:spPr bwMode="auto">
          <a:xfrm rot="5400000">
            <a:off x="3615684" y="3676094"/>
            <a:ext cx="376423" cy="498754"/>
          </a:xfrm>
          <a:prstGeom prst="curvedConnector3">
            <a:avLst>
              <a:gd name="adj1" fmla="val 50000"/>
            </a:avLst>
          </a:prstGeom>
          <a:solidFill>
            <a:schemeClr val="accent1"/>
          </a:solidFill>
          <a:ln w="9525" cap="flat" cmpd="sng" algn="ctr">
            <a:solidFill>
              <a:schemeClr val="tx1"/>
            </a:solidFill>
            <a:prstDash val="dash"/>
            <a:round/>
            <a:headEnd type="none" w="med" len="med"/>
            <a:tailEnd type="triangle"/>
          </a:ln>
          <a:effectLst/>
        </p:spPr>
      </p:cxnSp>
      <p:cxnSp>
        <p:nvCxnSpPr>
          <p:cNvPr id="25" name="Curved Connector 24">
            <a:extLst>
              <a:ext uri="{FF2B5EF4-FFF2-40B4-BE49-F238E27FC236}">
                <a16:creationId xmlns:a16="http://schemas.microsoft.com/office/drawing/2014/main" id="{D4FB6319-007F-5941-BD74-51441EB7A58F}"/>
              </a:ext>
            </a:extLst>
          </p:cNvPr>
          <p:cNvCxnSpPr>
            <a:cxnSpLocks/>
            <a:stCxn id="9" idx="4"/>
            <a:endCxn id="12" idx="0"/>
          </p:cNvCxnSpPr>
          <p:nvPr/>
        </p:nvCxnSpPr>
        <p:spPr bwMode="auto">
          <a:xfrm rot="16200000" flipH="1">
            <a:off x="4127060" y="3663472"/>
            <a:ext cx="366934" cy="514510"/>
          </a:xfrm>
          <a:prstGeom prst="curvedConnector3">
            <a:avLst>
              <a:gd name="adj1" fmla="val 50000"/>
            </a:avLst>
          </a:prstGeom>
          <a:solidFill>
            <a:schemeClr val="accent1"/>
          </a:solidFill>
          <a:ln w="9525" cap="flat" cmpd="sng" algn="ctr">
            <a:solidFill>
              <a:schemeClr val="tx1"/>
            </a:solidFill>
            <a:prstDash val="dash"/>
            <a:round/>
            <a:headEnd type="none" w="med" len="med"/>
            <a:tailEnd type="triangle"/>
          </a:ln>
          <a:effectLst/>
        </p:spPr>
      </p:cxnSp>
      <p:cxnSp>
        <p:nvCxnSpPr>
          <p:cNvPr id="28" name="Curved Connector 27">
            <a:extLst>
              <a:ext uri="{FF2B5EF4-FFF2-40B4-BE49-F238E27FC236}">
                <a16:creationId xmlns:a16="http://schemas.microsoft.com/office/drawing/2014/main" id="{6CFD7A95-DA72-6F44-8E9A-5AB3C84E572D}"/>
              </a:ext>
            </a:extLst>
          </p:cNvPr>
          <p:cNvCxnSpPr>
            <a:cxnSpLocks/>
            <a:stCxn id="9" idx="4"/>
            <a:endCxn id="13" idx="0"/>
          </p:cNvCxnSpPr>
          <p:nvPr/>
        </p:nvCxnSpPr>
        <p:spPr bwMode="auto">
          <a:xfrm rot="16200000" flipH="1">
            <a:off x="4631116" y="3159416"/>
            <a:ext cx="366934" cy="1522622"/>
          </a:xfrm>
          <a:prstGeom prst="curvedConnector3">
            <a:avLst>
              <a:gd name="adj1" fmla="val 50000"/>
            </a:avLst>
          </a:prstGeom>
          <a:solidFill>
            <a:schemeClr val="accent1"/>
          </a:solidFill>
          <a:ln w="9525" cap="flat" cmpd="sng" algn="ctr">
            <a:solidFill>
              <a:schemeClr val="tx1"/>
            </a:solidFill>
            <a:prstDash val="dash"/>
            <a:round/>
            <a:headEnd type="none" w="med" len="med"/>
            <a:tailEnd type="triangle"/>
          </a:ln>
          <a:effectLst/>
        </p:spPr>
      </p:cxnSp>
      <p:cxnSp>
        <p:nvCxnSpPr>
          <p:cNvPr id="31" name="Curved Connector 30">
            <a:extLst>
              <a:ext uri="{FF2B5EF4-FFF2-40B4-BE49-F238E27FC236}">
                <a16:creationId xmlns:a16="http://schemas.microsoft.com/office/drawing/2014/main" id="{4DB8398B-3504-9841-A3A6-0BB5A6EE8D0E}"/>
              </a:ext>
            </a:extLst>
          </p:cNvPr>
          <p:cNvCxnSpPr>
            <a:cxnSpLocks/>
            <a:stCxn id="9" idx="4"/>
            <a:endCxn id="14" idx="0"/>
          </p:cNvCxnSpPr>
          <p:nvPr/>
        </p:nvCxnSpPr>
        <p:spPr bwMode="auto">
          <a:xfrm rot="5400000">
            <a:off x="2983239" y="3804483"/>
            <a:ext cx="1137257" cy="1002810"/>
          </a:xfrm>
          <a:prstGeom prst="curvedConnector3">
            <a:avLst>
              <a:gd name="adj1" fmla="val 50000"/>
            </a:avLst>
          </a:prstGeom>
          <a:solidFill>
            <a:schemeClr val="accent1"/>
          </a:solidFill>
          <a:ln w="9525" cap="flat" cmpd="sng" algn="ctr">
            <a:solidFill>
              <a:schemeClr val="tx1"/>
            </a:solidFill>
            <a:prstDash val="dash"/>
            <a:round/>
            <a:headEnd type="none" w="med" len="med"/>
            <a:tailEnd type="triangle"/>
          </a:ln>
          <a:effectLst/>
        </p:spPr>
      </p:cxnSp>
      <p:cxnSp>
        <p:nvCxnSpPr>
          <p:cNvPr id="35" name="Curved Connector 34">
            <a:extLst>
              <a:ext uri="{FF2B5EF4-FFF2-40B4-BE49-F238E27FC236}">
                <a16:creationId xmlns:a16="http://schemas.microsoft.com/office/drawing/2014/main" id="{9B0C42CA-B25C-CE4A-9914-E695B0C1C34C}"/>
              </a:ext>
            </a:extLst>
          </p:cNvPr>
          <p:cNvCxnSpPr>
            <a:cxnSpLocks/>
            <a:stCxn id="9" idx="4"/>
            <a:endCxn id="15" idx="0"/>
          </p:cNvCxnSpPr>
          <p:nvPr/>
        </p:nvCxnSpPr>
        <p:spPr bwMode="auto">
          <a:xfrm rot="5400000">
            <a:off x="3484644" y="4305888"/>
            <a:ext cx="1137257" cy="12700"/>
          </a:xfrm>
          <a:prstGeom prst="curvedConnector3">
            <a:avLst>
              <a:gd name="adj1" fmla="val 50000"/>
            </a:avLst>
          </a:prstGeom>
          <a:solidFill>
            <a:schemeClr val="accent1"/>
          </a:solidFill>
          <a:ln w="9525" cap="flat" cmpd="sng" algn="ctr">
            <a:solidFill>
              <a:schemeClr val="tx1"/>
            </a:solidFill>
            <a:prstDash val="dash"/>
            <a:round/>
            <a:headEnd type="none" w="med" len="med"/>
            <a:tailEnd type="triangle"/>
          </a:ln>
          <a:effectLst/>
        </p:spPr>
      </p:cxnSp>
      <p:cxnSp>
        <p:nvCxnSpPr>
          <p:cNvPr id="38" name="Curved Connector 37">
            <a:extLst>
              <a:ext uri="{FF2B5EF4-FFF2-40B4-BE49-F238E27FC236}">
                <a16:creationId xmlns:a16="http://schemas.microsoft.com/office/drawing/2014/main" id="{BE20477A-ADA4-5F4C-BA06-981462F83BF6}"/>
              </a:ext>
            </a:extLst>
          </p:cNvPr>
          <p:cNvCxnSpPr>
            <a:cxnSpLocks/>
            <a:stCxn id="9" idx="4"/>
            <a:endCxn id="16" idx="0"/>
          </p:cNvCxnSpPr>
          <p:nvPr/>
        </p:nvCxnSpPr>
        <p:spPr bwMode="auto">
          <a:xfrm rot="16200000" flipH="1">
            <a:off x="3993927" y="3796605"/>
            <a:ext cx="1137257" cy="1018566"/>
          </a:xfrm>
          <a:prstGeom prst="curvedConnector3">
            <a:avLst>
              <a:gd name="adj1" fmla="val 50000"/>
            </a:avLst>
          </a:prstGeom>
          <a:solidFill>
            <a:schemeClr val="accent1"/>
          </a:solidFill>
          <a:ln w="9525" cap="flat" cmpd="sng" algn="ctr">
            <a:solidFill>
              <a:schemeClr val="tx1"/>
            </a:solidFill>
            <a:prstDash val="dash"/>
            <a:round/>
            <a:headEnd type="none" w="med" len="med"/>
            <a:tailEnd type="triangle"/>
          </a:ln>
          <a:effectLst/>
        </p:spPr>
      </p:cxnSp>
      <p:cxnSp>
        <p:nvCxnSpPr>
          <p:cNvPr id="41" name="Curved Connector 40">
            <a:extLst>
              <a:ext uri="{FF2B5EF4-FFF2-40B4-BE49-F238E27FC236}">
                <a16:creationId xmlns:a16="http://schemas.microsoft.com/office/drawing/2014/main" id="{551F5207-1043-F246-AE4A-D020F0A486C1}"/>
              </a:ext>
            </a:extLst>
          </p:cNvPr>
          <p:cNvCxnSpPr>
            <a:cxnSpLocks/>
            <a:stCxn id="9" idx="4"/>
            <a:endCxn id="17" idx="0"/>
          </p:cNvCxnSpPr>
          <p:nvPr/>
        </p:nvCxnSpPr>
        <p:spPr bwMode="auto">
          <a:xfrm rot="5400000">
            <a:off x="2924207" y="4362269"/>
            <a:ext cx="1754075" cy="504056"/>
          </a:xfrm>
          <a:prstGeom prst="curvedConnector3">
            <a:avLst>
              <a:gd name="adj1" fmla="val 50000"/>
            </a:avLst>
          </a:prstGeom>
          <a:solidFill>
            <a:schemeClr val="accent1"/>
          </a:solidFill>
          <a:ln w="9525" cap="flat" cmpd="sng" algn="ctr">
            <a:solidFill>
              <a:schemeClr val="tx1"/>
            </a:solidFill>
            <a:prstDash val="dash"/>
            <a:round/>
            <a:headEnd type="none" w="med" len="med"/>
            <a:tailEnd type="triangle"/>
          </a:ln>
          <a:effectLst/>
        </p:spPr>
      </p:cxnSp>
      <p:cxnSp>
        <p:nvCxnSpPr>
          <p:cNvPr id="44" name="Curved Connector 43">
            <a:extLst>
              <a:ext uri="{FF2B5EF4-FFF2-40B4-BE49-F238E27FC236}">
                <a16:creationId xmlns:a16="http://schemas.microsoft.com/office/drawing/2014/main" id="{66BFCDBF-AE8D-8B4E-B03D-64708C7DEE50}"/>
              </a:ext>
            </a:extLst>
          </p:cNvPr>
          <p:cNvCxnSpPr>
            <a:cxnSpLocks/>
            <a:stCxn id="9" idx="4"/>
            <a:endCxn id="18" idx="0"/>
          </p:cNvCxnSpPr>
          <p:nvPr/>
        </p:nvCxnSpPr>
        <p:spPr bwMode="auto">
          <a:xfrm rot="16200000" flipH="1">
            <a:off x="3428263" y="4362269"/>
            <a:ext cx="1754075" cy="504056"/>
          </a:xfrm>
          <a:prstGeom prst="curvedConnector3">
            <a:avLst>
              <a:gd name="adj1" fmla="val 50000"/>
            </a:avLst>
          </a:prstGeom>
          <a:solidFill>
            <a:schemeClr val="accent1"/>
          </a:solidFill>
          <a:ln w="9525" cap="flat" cmpd="sng" algn="ctr">
            <a:solidFill>
              <a:schemeClr val="tx1"/>
            </a:solidFill>
            <a:prstDash val="dash"/>
            <a:round/>
            <a:headEnd type="none" w="med" len="med"/>
            <a:tailEnd type="triangle"/>
          </a:ln>
          <a:effectLst/>
        </p:spPr>
      </p:cxnSp>
      <p:cxnSp>
        <p:nvCxnSpPr>
          <p:cNvPr id="47" name="Curved Connector 46">
            <a:extLst>
              <a:ext uri="{FF2B5EF4-FFF2-40B4-BE49-F238E27FC236}">
                <a16:creationId xmlns:a16="http://schemas.microsoft.com/office/drawing/2014/main" id="{8375EFCB-616B-2E4E-AEC5-2E7B581448A8}"/>
              </a:ext>
            </a:extLst>
          </p:cNvPr>
          <p:cNvCxnSpPr>
            <a:cxnSpLocks/>
            <a:stCxn id="9" idx="4"/>
            <a:endCxn id="19" idx="0"/>
          </p:cNvCxnSpPr>
          <p:nvPr/>
        </p:nvCxnSpPr>
        <p:spPr bwMode="auto">
          <a:xfrm rot="16200000" flipH="1">
            <a:off x="2900288" y="4890244"/>
            <a:ext cx="2320641" cy="14672"/>
          </a:xfrm>
          <a:prstGeom prst="curvedConnector3">
            <a:avLst>
              <a:gd name="adj1" fmla="val 50512"/>
            </a:avLst>
          </a:prstGeom>
          <a:solidFill>
            <a:schemeClr val="accent1"/>
          </a:solidFill>
          <a:ln w="9525" cap="flat" cmpd="sng" algn="ctr">
            <a:solidFill>
              <a:schemeClr val="tx1"/>
            </a:solidFill>
            <a:prstDash val="dash"/>
            <a:round/>
            <a:headEnd type="none" w="med" len="med"/>
            <a:tailEnd type="triangle"/>
          </a:ln>
          <a:effectLst/>
        </p:spPr>
      </p:cxnSp>
    </p:spTree>
    <p:extLst>
      <p:ext uri="{BB962C8B-B14F-4D97-AF65-F5344CB8AC3E}">
        <p14:creationId xmlns:p14="http://schemas.microsoft.com/office/powerpoint/2010/main" val="291532016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Computing Edge Flow</a:t>
            </a:r>
          </a:p>
        </p:txBody>
      </p:sp>
      <p:sp>
        <p:nvSpPr>
          <p:cNvPr id="4" name="Footer Placeholder 3"/>
          <p:cNvSpPr>
            <a:spLocks noGrp="1"/>
          </p:cNvSpPr>
          <p:nvPr>
            <p:ph type="ftr" sz="quarter" idx="10"/>
          </p:nvPr>
        </p:nvSpPr>
        <p:spPr/>
        <p:txBody>
          <a:bodyPr/>
          <a:lstStyle/>
          <a:p>
            <a:r>
              <a:rPr lang="fr-CH"/>
              <a:t>©2021, Karl Aberer, EPFL-IC, Laboratoire de systèmes d'informations répartis </a:t>
            </a:r>
            <a:endParaRPr lang="en-GB" dirty="0"/>
          </a:p>
        </p:txBody>
      </p:sp>
      <p:pic>
        <p:nvPicPr>
          <p:cNvPr id="5" name="Picture 3"/>
          <p:cNvPicPr>
            <a:picLocks noChangeAspect="1" noChangeArrowheads="1"/>
          </p:cNvPicPr>
          <p:nvPr/>
        </p:nvPicPr>
        <p:blipFill>
          <a:blip r:embed="rId3" cstate="print"/>
          <a:srcRect/>
          <a:stretch>
            <a:fillRect/>
          </a:stretch>
        </p:blipFill>
        <p:spPr bwMode="auto">
          <a:xfrm>
            <a:off x="2757087" y="1611356"/>
            <a:ext cx="4412729" cy="3975432"/>
          </a:xfrm>
          <a:prstGeom prst="rect">
            <a:avLst/>
          </a:prstGeom>
          <a:noFill/>
          <a:ln w="9525">
            <a:noFill/>
            <a:miter lim="800000"/>
            <a:headEnd/>
            <a:tailEnd/>
          </a:ln>
        </p:spPr>
      </p:pic>
      <p:sp>
        <p:nvSpPr>
          <p:cNvPr id="6" name="TextBox 5"/>
          <p:cNvSpPr txBox="1"/>
          <p:nvPr/>
        </p:nvSpPr>
        <p:spPr>
          <a:xfrm>
            <a:off x="8222482" y="1755372"/>
            <a:ext cx="312906" cy="3693319"/>
          </a:xfrm>
          <a:prstGeom prst="rect">
            <a:avLst/>
          </a:prstGeom>
          <a:noFill/>
        </p:spPr>
        <p:txBody>
          <a:bodyPr wrap="none" rtlCol="0">
            <a:spAutoFit/>
          </a:bodyPr>
          <a:lstStyle/>
          <a:p>
            <a:r>
              <a:rPr lang="en-US" sz="1800" dirty="0">
                <a:solidFill>
                  <a:schemeClr val="tx1"/>
                </a:solidFill>
                <a:latin typeface="Arial" pitchFamily="34" charset="0"/>
                <a:cs typeface="Arial" pitchFamily="34" charset="0"/>
              </a:rPr>
              <a:t>0</a:t>
            </a:r>
          </a:p>
          <a:p>
            <a:endParaRPr lang="en-US" sz="1800" dirty="0">
              <a:solidFill>
                <a:schemeClr val="tx1"/>
              </a:solidFill>
              <a:latin typeface="Arial" pitchFamily="34" charset="0"/>
              <a:cs typeface="Arial" pitchFamily="34" charset="0"/>
            </a:endParaRPr>
          </a:p>
          <a:p>
            <a:endParaRPr lang="en-US" sz="1800" dirty="0">
              <a:solidFill>
                <a:schemeClr val="tx1"/>
              </a:solidFill>
              <a:latin typeface="Arial" pitchFamily="34" charset="0"/>
              <a:cs typeface="Arial" pitchFamily="34" charset="0"/>
            </a:endParaRPr>
          </a:p>
          <a:p>
            <a:r>
              <a:rPr lang="en-US" sz="1800" dirty="0">
                <a:solidFill>
                  <a:schemeClr val="tx1"/>
                </a:solidFill>
                <a:latin typeface="Arial" pitchFamily="34" charset="0"/>
                <a:cs typeface="Arial" pitchFamily="34" charset="0"/>
              </a:rPr>
              <a:t>1</a:t>
            </a:r>
          </a:p>
          <a:p>
            <a:endParaRPr lang="en-US" sz="1800" dirty="0">
              <a:solidFill>
                <a:schemeClr val="tx1"/>
              </a:solidFill>
              <a:latin typeface="Arial" pitchFamily="34" charset="0"/>
              <a:cs typeface="Arial" pitchFamily="34" charset="0"/>
            </a:endParaRPr>
          </a:p>
          <a:p>
            <a:endParaRPr lang="en-US" sz="1800" dirty="0">
              <a:solidFill>
                <a:schemeClr val="tx1"/>
              </a:solidFill>
              <a:latin typeface="Arial" pitchFamily="34" charset="0"/>
              <a:cs typeface="Arial" pitchFamily="34" charset="0"/>
            </a:endParaRPr>
          </a:p>
          <a:p>
            <a:r>
              <a:rPr lang="en-US" sz="1800" dirty="0">
                <a:solidFill>
                  <a:schemeClr val="tx1"/>
                </a:solidFill>
                <a:latin typeface="Arial" pitchFamily="34" charset="0"/>
                <a:cs typeface="Arial" pitchFamily="34" charset="0"/>
              </a:rPr>
              <a:t>2</a:t>
            </a:r>
          </a:p>
          <a:p>
            <a:endParaRPr lang="en-US" sz="1800" dirty="0">
              <a:solidFill>
                <a:schemeClr val="tx1"/>
              </a:solidFill>
              <a:latin typeface="Arial" pitchFamily="34" charset="0"/>
              <a:cs typeface="Arial" pitchFamily="34" charset="0"/>
            </a:endParaRPr>
          </a:p>
          <a:p>
            <a:endParaRPr lang="en-US" sz="1800" dirty="0">
              <a:solidFill>
                <a:schemeClr val="tx1"/>
              </a:solidFill>
              <a:latin typeface="Arial" pitchFamily="34" charset="0"/>
              <a:cs typeface="Arial" pitchFamily="34" charset="0"/>
            </a:endParaRPr>
          </a:p>
          <a:p>
            <a:r>
              <a:rPr lang="en-US" sz="1800" dirty="0">
                <a:solidFill>
                  <a:schemeClr val="tx1"/>
                </a:solidFill>
                <a:latin typeface="Arial" pitchFamily="34" charset="0"/>
                <a:cs typeface="Arial" pitchFamily="34" charset="0"/>
              </a:rPr>
              <a:t>3</a:t>
            </a:r>
          </a:p>
          <a:p>
            <a:endParaRPr lang="en-US" sz="1800" dirty="0">
              <a:solidFill>
                <a:schemeClr val="tx1"/>
              </a:solidFill>
              <a:latin typeface="Arial" pitchFamily="34" charset="0"/>
              <a:cs typeface="Arial" pitchFamily="34" charset="0"/>
            </a:endParaRPr>
          </a:p>
          <a:p>
            <a:endParaRPr lang="en-US" sz="1800" dirty="0">
              <a:solidFill>
                <a:schemeClr val="tx1"/>
              </a:solidFill>
              <a:latin typeface="Arial" pitchFamily="34" charset="0"/>
              <a:cs typeface="Arial" pitchFamily="34" charset="0"/>
            </a:endParaRPr>
          </a:p>
          <a:p>
            <a:r>
              <a:rPr lang="en-US" sz="1800" dirty="0">
                <a:solidFill>
                  <a:schemeClr val="tx1"/>
                </a:solidFill>
                <a:latin typeface="Arial" pitchFamily="34" charset="0"/>
                <a:cs typeface="Arial" pitchFamily="34" charset="0"/>
              </a:rPr>
              <a:t>4</a:t>
            </a:r>
          </a:p>
        </p:txBody>
      </p:sp>
      <p:grpSp>
        <p:nvGrpSpPr>
          <p:cNvPr id="7" name="Group 6"/>
          <p:cNvGrpSpPr/>
          <p:nvPr/>
        </p:nvGrpSpPr>
        <p:grpSpPr>
          <a:xfrm>
            <a:off x="3464133" y="2547460"/>
            <a:ext cx="4033017" cy="414176"/>
            <a:chOff x="2758766" y="2348880"/>
            <a:chExt cx="4033017" cy="414176"/>
          </a:xfrm>
        </p:grpSpPr>
        <p:sp>
          <p:nvSpPr>
            <p:cNvPr id="8" name="Rectangle 7"/>
            <p:cNvSpPr/>
            <p:nvPr/>
          </p:nvSpPr>
          <p:spPr>
            <a:xfrm>
              <a:off x="2758766" y="2348880"/>
              <a:ext cx="327334" cy="400110"/>
            </a:xfrm>
            <a:prstGeom prst="rect">
              <a:avLst/>
            </a:prstGeom>
            <a:solidFill>
              <a:schemeClr val="bg1"/>
            </a:solidFill>
          </p:spPr>
          <p:txBody>
            <a:bodyPr wrap="none">
              <a:spAutoFit/>
            </a:bodyPr>
            <a:lstStyle/>
            <a:p>
              <a:r>
                <a:rPr lang="en-US" sz="2000" dirty="0">
                  <a:solidFill>
                    <a:schemeClr val="tx1"/>
                  </a:solidFill>
                  <a:latin typeface="Arial" pitchFamily="34" charset="0"/>
                  <a:cs typeface="Arial" pitchFamily="34" charset="0"/>
                </a:rPr>
                <a:t>1</a:t>
              </a:r>
            </a:p>
          </p:txBody>
        </p:sp>
        <p:sp>
          <p:nvSpPr>
            <p:cNvPr id="9" name="Rectangle 8"/>
            <p:cNvSpPr/>
            <p:nvPr/>
          </p:nvSpPr>
          <p:spPr>
            <a:xfrm>
              <a:off x="3823951" y="2348880"/>
              <a:ext cx="327334" cy="400110"/>
            </a:xfrm>
            <a:prstGeom prst="rect">
              <a:avLst/>
            </a:prstGeom>
            <a:solidFill>
              <a:schemeClr val="bg1"/>
            </a:solidFill>
          </p:spPr>
          <p:txBody>
            <a:bodyPr wrap="none">
              <a:spAutoFit/>
            </a:bodyPr>
            <a:lstStyle/>
            <a:p>
              <a:r>
                <a:rPr lang="en-US" sz="2000" dirty="0">
                  <a:solidFill>
                    <a:schemeClr val="tx1"/>
                  </a:solidFill>
                  <a:latin typeface="Arial" pitchFamily="34" charset="0"/>
                  <a:cs typeface="Arial" pitchFamily="34" charset="0"/>
                </a:rPr>
                <a:t>1</a:t>
              </a:r>
            </a:p>
          </p:txBody>
        </p:sp>
        <p:sp>
          <p:nvSpPr>
            <p:cNvPr id="10" name="Rectangle 9"/>
            <p:cNvSpPr/>
            <p:nvPr/>
          </p:nvSpPr>
          <p:spPr>
            <a:xfrm>
              <a:off x="5292080" y="2348880"/>
              <a:ext cx="327334" cy="400110"/>
            </a:xfrm>
            <a:prstGeom prst="rect">
              <a:avLst/>
            </a:prstGeom>
            <a:solidFill>
              <a:schemeClr val="bg1"/>
            </a:solidFill>
          </p:spPr>
          <p:txBody>
            <a:bodyPr wrap="none">
              <a:spAutoFit/>
            </a:bodyPr>
            <a:lstStyle/>
            <a:p>
              <a:r>
                <a:rPr lang="en-US" sz="2000" dirty="0">
                  <a:solidFill>
                    <a:schemeClr val="tx1"/>
                  </a:solidFill>
                  <a:latin typeface="Arial" pitchFamily="34" charset="0"/>
                  <a:cs typeface="Arial" pitchFamily="34" charset="0"/>
                </a:rPr>
                <a:t>1</a:t>
              </a:r>
            </a:p>
          </p:txBody>
        </p:sp>
        <p:sp>
          <p:nvSpPr>
            <p:cNvPr id="11" name="Rectangle 10"/>
            <p:cNvSpPr/>
            <p:nvPr/>
          </p:nvSpPr>
          <p:spPr>
            <a:xfrm>
              <a:off x="6464449" y="2362946"/>
              <a:ext cx="327334" cy="400110"/>
            </a:xfrm>
            <a:prstGeom prst="rect">
              <a:avLst/>
            </a:prstGeom>
            <a:solidFill>
              <a:schemeClr val="bg1"/>
            </a:solidFill>
          </p:spPr>
          <p:txBody>
            <a:bodyPr wrap="none">
              <a:spAutoFit/>
            </a:bodyPr>
            <a:lstStyle/>
            <a:p>
              <a:r>
                <a:rPr lang="en-US" sz="2000" dirty="0">
                  <a:solidFill>
                    <a:schemeClr val="tx1"/>
                  </a:solidFill>
                  <a:latin typeface="Arial" pitchFamily="34" charset="0"/>
                  <a:cs typeface="Arial" pitchFamily="34" charset="0"/>
                </a:rPr>
                <a:t>1</a:t>
              </a:r>
            </a:p>
          </p:txBody>
        </p:sp>
      </p:grpSp>
      <p:grpSp>
        <p:nvGrpSpPr>
          <p:cNvPr id="12" name="Group 11"/>
          <p:cNvGrpSpPr/>
          <p:nvPr/>
        </p:nvGrpSpPr>
        <p:grpSpPr>
          <a:xfrm>
            <a:off x="3909215" y="3399017"/>
            <a:ext cx="3143286" cy="400110"/>
            <a:chOff x="3203848" y="3200437"/>
            <a:chExt cx="3143286" cy="400110"/>
          </a:xfrm>
        </p:grpSpPr>
        <p:sp>
          <p:nvSpPr>
            <p:cNvPr id="13" name="Rectangle 12"/>
            <p:cNvSpPr/>
            <p:nvPr/>
          </p:nvSpPr>
          <p:spPr>
            <a:xfrm>
              <a:off x="3203848" y="3200437"/>
              <a:ext cx="327334" cy="400110"/>
            </a:xfrm>
            <a:prstGeom prst="rect">
              <a:avLst/>
            </a:prstGeom>
            <a:solidFill>
              <a:schemeClr val="bg1"/>
            </a:solidFill>
          </p:spPr>
          <p:txBody>
            <a:bodyPr wrap="none">
              <a:spAutoFit/>
            </a:bodyPr>
            <a:lstStyle/>
            <a:p>
              <a:r>
                <a:rPr lang="en-US" sz="2000">
                  <a:solidFill>
                    <a:schemeClr val="tx1"/>
                  </a:solidFill>
                  <a:latin typeface="Arial" pitchFamily="34" charset="0"/>
                  <a:cs typeface="Arial" pitchFamily="34" charset="0"/>
                </a:rPr>
                <a:t>2</a:t>
              </a:r>
              <a:endParaRPr lang="en-US" sz="2000" dirty="0">
                <a:solidFill>
                  <a:schemeClr val="tx1"/>
                </a:solidFill>
                <a:latin typeface="Arial" pitchFamily="34" charset="0"/>
                <a:cs typeface="Arial" pitchFamily="34" charset="0"/>
              </a:endParaRPr>
            </a:p>
          </p:txBody>
        </p:sp>
        <p:sp>
          <p:nvSpPr>
            <p:cNvPr id="14" name="Rectangle 13"/>
            <p:cNvSpPr/>
            <p:nvPr/>
          </p:nvSpPr>
          <p:spPr>
            <a:xfrm>
              <a:off x="4670481" y="3200437"/>
              <a:ext cx="327334" cy="400110"/>
            </a:xfrm>
            <a:prstGeom prst="rect">
              <a:avLst/>
            </a:prstGeom>
            <a:solidFill>
              <a:schemeClr val="bg1"/>
            </a:solidFill>
          </p:spPr>
          <p:txBody>
            <a:bodyPr wrap="none">
              <a:spAutoFit/>
            </a:bodyPr>
            <a:lstStyle/>
            <a:p>
              <a:r>
                <a:rPr lang="en-US" sz="2000" dirty="0">
                  <a:solidFill>
                    <a:schemeClr val="tx1"/>
                  </a:solidFill>
                  <a:latin typeface="Arial" pitchFamily="34" charset="0"/>
                  <a:cs typeface="Arial" pitchFamily="34" charset="0"/>
                </a:rPr>
                <a:t>1</a:t>
              </a:r>
            </a:p>
          </p:txBody>
        </p:sp>
        <p:sp>
          <p:nvSpPr>
            <p:cNvPr id="15" name="Rectangle 14"/>
            <p:cNvSpPr/>
            <p:nvPr/>
          </p:nvSpPr>
          <p:spPr>
            <a:xfrm>
              <a:off x="6019800" y="3200437"/>
              <a:ext cx="327334" cy="400110"/>
            </a:xfrm>
            <a:prstGeom prst="rect">
              <a:avLst/>
            </a:prstGeom>
            <a:solidFill>
              <a:schemeClr val="bg1"/>
            </a:solidFill>
          </p:spPr>
          <p:txBody>
            <a:bodyPr wrap="none">
              <a:spAutoFit/>
            </a:bodyPr>
            <a:lstStyle/>
            <a:p>
              <a:r>
                <a:rPr lang="en-US" sz="2000" dirty="0">
                  <a:solidFill>
                    <a:schemeClr val="tx1"/>
                  </a:solidFill>
                  <a:latin typeface="Arial" pitchFamily="34" charset="0"/>
                  <a:cs typeface="Arial" pitchFamily="34" charset="0"/>
                </a:rPr>
                <a:t>2</a:t>
              </a:r>
            </a:p>
          </p:txBody>
        </p:sp>
      </p:grpSp>
      <p:grpSp>
        <p:nvGrpSpPr>
          <p:cNvPr id="16" name="Group 15"/>
          <p:cNvGrpSpPr/>
          <p:nvPr/>
        </p:nvGrpSpPr>
        <p:grpSpPr>
          <a:xfrm>
            <a:off x="4542186" y="4203644"/>
            <a:ext cx="1946262" cy="400110"/>
            <a:chOff x="3836819" y="4005064"/>
            <a:chExt cx="1946262" cy="400110"/>
          </a:xfrm>
        </p:grpSpPr>
        <p:sp>
          <p:nvSpPr>
            <p:cNvPr id="17" name="Rectangle 16"/>
            <p:cNvSpPr/>
            <p:nvPr/>
          </p:nvSpPr>
          <p:spPr>
            <a:xfrm>
              <a:off x="3836819" y="4005064"/>
              <a:ext cx="327334" cy="400110"/>
            </a:xfrm>
            <a:prstGeom prst="rect">
              <a:avLst/>
            </a:prstGeom>
            <a:solidFill>
              <a:schemeClr val="bg1"/>
            </a:solidFill>
          </p:spPr>
          <p:txBody>
            <a:bodyPr wrap="none">
              <a:spAutoFit/>
            </a:bodyPr>
            <a:lstStyle/>
            <a:p>
              <a:r>
                <a:rPr lang="en-US" sz="2000" dirty="0">
                  <a:solidFill>
                    <a:schemeClr val="tx1"/>
                  </a:solidFill>
                  <a:latin typeface="Arial" pitchFamily="34" charset="0"/>
                  <a:cs typeface="Arial" pitchFamily="34" charset="0"/>
                </a:rPr>
                <a:t>3</a:t>
              </a:r>
            </a:p>
          </p:txBody>
        </p:sp>
        <p:sp>
          <p:nvSpPr>
            <p:cNvPr id="18" name="Rectangle 17"/>
            <p:cNvSpPr/>
            <p:nvPr/>
          </p:nvSpPr>
          <p:spPr>
            <a:xfrm>
              <a:off x="5455747" y="4005064"/>
              <a:ext cx="327334" cy="400110"/>
            </a:xfrm>
            <a:prstGeom prst="rect">
              <a:avLst/>
            </a:prstGeom>
            <a:solidFill>
              <a:schemeClr val="bg1"/>
            </a:solidFill>
          </p:spPr>
          <p:txBody>
            <a:bodyPr wrap="none">
              <a:spAutoFit/>
            </a:bodyPr>
            <a:lstStyle/>
            <a:p>
              <a:r>
                <a:rPr lang="en-US" sz="2000" dirty="0">
                  <a:solidFill>
                    <a:schemeClr val="tx1"/>
                  </a:solidFill>
                  <a:latin typeface="Arial" pitchFamily="34" charset="0"/>
                  <a:cs typeface="Arial" pitchFamily="34" charset="0"/>
                </a:rPr>
                <a:t>3</a:t>
              </a:r>
            </a:p>
          </p:txBody>
        </p:sp>
      </p:grpSp>
      <p:sp>
        <p:nvSpPr>
          <p:cNvPr id="19" name="Rectangle 18"/>
          <p:cNvSpPr/>
          <p:nvPr/>
        </p:nvSpPr>
        <p:spPr>
          <a:xfrm>
            <a:off x="5539515" y="5059930"/>
            <a:ext cx="327334" cy="400110"/>
          </a:xfrm>
          <a:prstGeom prst="rect">
            <a:avLst/>
          </a:prstGeom>
          <a:solidFill>
            <a:schemeClr val="bg1"/>
          </a:solidFill>
        </p:spPr>
        <p:txBody>
          <a:bodyPr wrap="none">
            <a:spAutoFit/>
          </a:bodyPr>
          <a:lstStyle/>
          <a:p>
            <a:r>
              <a:rPr lang="en-US" sz="2000" dirty="0">
                <a:solidFill>
                  <a:schemeClr val="tx1"/>
                </a:solidFill>
                <a:latin typeface="Arial" pitchFamily="34" charset="0"/>
                <a:cs typeface="Arial" pitchFamily="34" charset="0"/>
              </a:rPr>
              <a:t>6</a:t>
            </a:r>
          </a:p>
        </p:txBody>
      </p:sp>
      <p:grpSp>
        <p:nvGrpSpPr>
          <p:cNvPr id="22" name="Group 21"/>
          <p:cNvGrpSpPr/>
          <p:nvPr/>
        </p:nvGrpSpPr>
        <p:grpSpPr>
          <a:xfrm>
            <a:off x="4235852" y="4659820"/>
            <a:ext cx="1400577" cy="400110"/>
            <a:chOff x="4376920" y="5454360"/>
            <a:chExt cx="1400577" cy="400110"/>
          </a:xfrm>
        </p:grpSpPr>
        <p:sp>
          <p:nvSpPr>
            <p:cNvPr id="20" name="Rectangle 19"/>
            <p:cNvSpPr/>
            <p:nvPr/>
          </p:nvSpPr>
          <p:spPr>
            <a:xfrm>
              <a:off x="4376920" y="5454360"/>
              <a:ext cx="612668" cy="400110"/>
            </a:xfrm>
            <a:prstGeom prst="rect">
              <a:avLst/>
            </a:prstGeom>
            <a:solidFill>
              <a:schemeClr val="bg1"/>
            </a:solidFill>
          </p:spPr>
          <p:txBody>
            <a:bodyPr wrap="none">
              <a:spAutoFit/>
            </a:bodyPr>
            <a:lstStyle/>
            <a:p>
              <a:r>
                <a:rPr lang="en-US" sz="2000" dirty="0">
                  <a:solidFill>
                    <a:schemeClr val="tx1"/>
                  </a:solidFill>
                  <a:latin typeface="Cooper Black" panose="0208090404030B020404" pitchFamily="18" charset="77"/>
                  <a:cs typeface="Arial" pitchFamily="34" charset="0"/>
                </a:rPr>
                <a:t>1/2</a:t>
              </a:r>
            </a:p>
          </p:txBody>
        </p:sp>
        <p:sp>
          <p:nvSpPr>
            <p:cNvPr id="21" name="Rectangle 20"/>
            <p:cNvSpPr/>
            <p:nvPr/>
          </p:nvSpPr>
          <p:spPr>
            <a:xfrm>
              <a:off x="5164829" y="5454360"/>
              <a:ext cx="612668" cy="400110"/>
            </a:xfrm>
            <a:prstGeom prst="rect">
              <a:avLst/>
            </a:prstGeom>
            <a:solidFill>
              <a:schemeClr val="bg1"/>
            </a:solidFill>
          </p:spPr>
          <p:txBody>
            <a:bodyPr wrap="none">
              <a:spAutoFit/>
            </a:bodyPr>
            <a:lstStyle/>
            <a:p>
              <a:r>
                <a:rPr lang="en-US" sz="2000">
                  <a:solidFill>
                    <a:schemeClr val="tx1"/>
                  </a:solidFill>
                  <a:latin typeface="Cooper Black" panose="0208090404030B020404" pitchFamily="18" charset="77"/>
                  <a:cs typeface="Arial" pitchFamily="34" charset="0"/>
                </a:rPr>
                <a:t>1/2</a:t>
              </a:r>
              <a:endParaRPr lang="en-US" sz="2000" dirty="0">
                <a:solidFill>
                  <a:schemeClr val="tx1"/>
                </a:solidFill>
                <a:latin typeface="Cooper Black" panose="0208090404030B020404" pitchFamily="18" charset="77"/>
                <a:cs typeface="Arial" pitchFamily="34" charset="0"/>
              </a:endParaRPr>
            </a:p>
          </p:txBody>
        </p:sp>
      </p:grpSp>
      <p:grpSp>
        <p:nvGrpSpPr>
          <p:cNvPr id="27" name="Group 26"/>
          <p:cNvGrpSpPr/>
          <p:nvPr/>
        </p:nvGrpSpPr>
        <p:grpSpPr>
          <a:xfrm>
            <a:off x="3739938" y="3842278"/>
            <a:ext cx="2487885" cy="400110"/>
            <a:chOff x="3881006" y="4636818"/>
            <a:chExt cx="2487885" cy="400110"/>
          </a:xfrm>
        </p:grpSpPr>
        <p:sp>
          <p:nvSpPr>
            <p:cNvPr id="23" name="Rectangle 22"/>
            <p:cNvSpPr/>
            <p:nvPr/>
          </p:nvSpPr>
          <p:spPr>
            <a:xfrm>
              <a:off x="3881006" y="4636818"/>
              <a:ext cx="338555" cy="400110"/>
            </a:xfrm>
            <a:prstGeom prst="rect">
              <a:avLst/>
            </a:prstGeom>
            <a:solidFill>
              <a:schemeClr val="bg1"/>
            </a:solidFill>
          </p:spPr>
          <p:txBody>
            <a:bodyPr wrap="none">
              <a:spAutoFit/>
            </a:bodyPr>
            <a:lstStyle/>
            <a:p>
              <a:r>
                <a:rPr lang="en-US" sz="2000" dirty="0">
                  <a:solidFill>
                    <a:schemeClr val="tx1"/>
                  </a:solidFill>
                  <a:latin typeface="Cooper Black" panose="0208090404030B020404" pitchFamily="18" charset="77"/>
                  <a:cs typeface="Arial" pitchFamily="34" charset="0"/>
                </a:rPr>
                <a:t>1</a:t>
              </a:r>
            </a:p>
          </p:txBody>
        </p:sp>
        <p:sp>
          <p:nvSpPr>
            <p:cNvPr id="24" name="Rectangle 23"/>
            <p:cNvSpPr/>
            <p:nvPr/>
          </p:nvSpPr>
          <p:spPr>
            <a:xfrm>
              <a:off x="4389746" y="4636818"/>
              <a:ext cx="612668" cy="400110"/>
            </a:xfrm>
            <a:prstGeom prst="rect">
              <a:avLst/>
            </a:prstGeom>
            <a:solidFill>
              <a:schemeClr val="bg1"/>
            </a:solidFill>
          </p:spPr>
          <p:txBody>
            <a:bodyPr wrap="none">
              <a:spAutoFit/>
            </a:bodyPr>
            <a:lstStyle/>
            <a:p>
              <a:r>
                <a:rPr lang="en-US" sz="2000" dirty="0">
                  <a:solidFill>
                    <a:schemeClr val="tx1"/>
                  </a:solidFill>
                  <a:latin typeface="Cooper Black" panose="0208090404030B020404" pitchFamily="18" charset="77"/>
                  <a:cs typeface="Arial" pitchFamily="34" charset="0"/>
                </a:rPr>
                <a:t>1/2</a:t>
              </a:r>
            </a:p>
          </p:txBody>
        </p:sp>
        <p:sp>
          <p:nvSpPr>
            <p:cNvPr id="25" name="Rectangle 24"/>
            <p:cNvSpPr/>
            <p:nvPr/>
          </p:nvSpPr>
          <p:spPr>
            <a:xfrm>
              <a:off x="5173558" y="4636818"/>
              <a:ext cx="612668" cy="400110"/>
            </a:xfrm>
            <a:prstGeom prst="rect">
              <a:avLst/>
            </a:prstGeom>
            <a:solidFill>
              <a:schemeClr val="bg1"/>
            </a:solidFill>
          </p:spPr>
          <p:txBody>
            <a:bodyPr wrap="none">
              <a:spAutoFit/>
            </a:bodyPr>
            <a:lstStyle/>
            <a:p>
              <a:r>
                <a:rPr lang="en-US" sz="2000" dirty="0">
                  <a:solidFill>
                    <a:schemeClr val="tx1"/>
                  </a:solidFill>
                  <a:latin typeface="Cooper Black" panose="0208090404030B020404" pitchFamily="18" charset="77"/>
                  <a:cs typeface="Arial" pitchFamily="34" charset="0"/>
                </a:rPr>
                <a:t>1/2</a:t>
              </a:r>
            </a:p>
          </p:txBody>
        </p:sp>
        <p:sp>
          <p:nvSpPr>
            <p:cNvPr id="26" name="Rectangle 25"/>
            <p:cNvSpPr/>
            <p:nvPr/>
          </p:nvSpPr>
          <p:spPr>
            <a:xfrm>
              <a:off x="5832983" y="4636818"/>
              <a:ext cx="535908" cy="400110"/>
            </a:xfrm>
            <a:prstGeom prst="rect">
              <a:avLst/>
            </a:prstGeom>
            <a:solidFill>
              <a:schemeClr val="bg1"/>
            </a:solidFill>
          </p:spPr>
          <p:txBody>
            <a:bodyPr wrap="square">
              <a:spAutoFit/>
            </a:bodyPr>
            <a:lstStyle/>
            <a:p>
              <a:r>
                <a:rPr lang="en-US" sz="2000" dirty="0">
                  <a:solidFill>
                    <a:schemeClr val="tx1"/>
                  </a:solidFill>
                  <a:latin typeface="Cooper Black" panose="0208090404030B020404" pitchFamily="18" charset="77"/>
                  <a:cs typeface="Arial" pitchFamily="34" charset="0"/>
                </a:rPr>
                <a:t>1</a:t>
              </a:r>
            </a:p>
          </p:txBody>
        </p:sp>
      </p:grpSp>
      <p:grpSp>
        <p:nvGrpSpPr>
          <p:cNvPr id="34" name="Group 33"/>
          <p:cNvGrpSpPr/>
          <p:nvPr/>
        </p:nvGrpSpPr>
        <p:grpSpPr>
          <a:xfrm>
            <a:off x="3131189" y="3006583"/>
            <a:ext cx="3599589" cy="400110"/>
            <a:chOff x="3272257" y="3801123"/>
            <a:chExt cx="3599589" cy="400110"/>
          </a:xfrm>
        </p:grpSpPr>
        <p:sp>
          <p:nvSpPr>
            <p:cNvPr id="29" name="Rectangle 28"/>
            <p:cNvSpPr/>
            <p:nvPr/>
          </p:nvSpPr>
          <p:spPr>
            <a:xfrm>
              <a:off x="3272257" y="3801123"/>
              <a:ext cx="338555" cy="400110"/>
            </a:xfrm>
            <a:prstGeom prst="rect">
              <a:avLst/>
            </a:prstGeom>
            <a:solidFill>
              <a:schemeClr val="bg1"/>
            </a:solidFill>
          </p:spPr>
          <p:txBody>
            <a:bodyPr wrap="none">
              <a:spAutoFit/>
            </a:bodyPr>
            <a:lstStyle/>
            <a:p>
              <a:r>
                <a:rPr lang="en-US" sz="2000" dirty="0">
                  <a:solidFill>
                    <a:schemeClr val="tx1"/>
                  </a:solidFill>
                  <a:latin typeface="Cooper Black" panose="0208090404030B020404" pitchFamily="18" charset="77"/>
                  <a:cs typeface="Arial" pitchFamily="34" charset="0"/>
                </a:rPr>
                <a:t>1</a:t>
              </a:r>
            </a:p>
          </p:txBody>
        </p:sp>
        <p:sp>
          <p:nvSpPr>
            <p:cNvPr id="30" name="Rectangle 29"/>
            <p:cNvSpPr/>
            <p:nvPr/>
          </p:nvSpPr>
          <p:spPr>
            <a:xfrm>
              <a:off x="3939664" y="3801123"/>
              <a:ext cx="338555" cy="400110"/>
            </a:xfrm>
            <a:prstGeom prst="rect">
              <a:avLst/>
            </a:prstGeom>
            <a:solidFill>
              <a:schemeClr val="bg1"/>
            </a:solidFill>
          </p:spPr>
          <p:txBody>
            <a:bodyPr wrap="none">
              <a:spAutoFit/>
            </a:bodyPr>
            <a:lstStyle/>
            <a:p>
              <a:r>
                <a:rPr lang="en-US" sz="2000" dirty="0">
                  <a:solidFill>
                    <a:schemeClr val="tx1"/>
                  </a:solidFill>
                  <a:latin typeface="Cooper Black" panose="0208090404030B020404" pitchFamily="18" charset="77"/>
                  <a:cs typeface="Arial" pitchFamily="34" charset="0"/>
                </a:rPr>
                <a:t>1</a:t>
              </a:r>
            </a:p>
          </p:txBody>
        </p:sp>
        <p:sp>
          <p:nvSpPr>
            <p:cNvPr id="31" name="Rectangle 30"/>
            <p:cNvSpPr/>
            <p:nvPr/>
          </p:nvSpPr>
          <p:spPr>
            <a:xfrm>
              <a:off x="5255459" y="3801123"/>
              <a:ext cx="338555" cy="400110"/>
            </a:xfrm>
            <a:prstGeom prst="rect">
              <a:avLst/>
            </a:prstGeom>
            <a:solidFill>
              <a:schemeClr val="bg1"/>
            </a:solidFill>
          </p:spPr>
          <p:txBody>
            <a:bodyPr wrap="none">
              <a:spAutoFit/>
            </a:bodyPr>
            <a:lstStyle/>
            <a:p>
              <a:r>
                <a:rPr lang="en-US" sz="2000" dirty="0">
                  <a:solidFill>
                    <a:schemeClr val="tx1"/>
                  </a:solidFill>
                  <a:latin typeface="Cooper Black" panose="0208090404030B020404" pitchFamily="18" charset="77"/>
                  <a:cs typeface="Arial" pitchFamily="34" charset="0"/>
                </a:rPr>
                <a:t>2</a:t>
              </a:r>
            </a:p>
          </p:txBody>
        </p:sp>
        <p:sp>
          <p:nvSpPr>
            <p:cNvPr id="32" name="Rectangle 31"/>
            <p:cNvSpPr/>
            <p:nvPr/>
          </p:nvSpPr>
          <p:spPr>
            <a:xfrm>
              <a:off x="5953328" y="3801123"/>
              <a:ext cx="338555" cy="400110"/>
            </a:xfrm>
            <a:prstGeom prst="rect">
              <a:avLst/>
            </a:prstGeom>
            <a:solidFill>
              <a:schemeClr val="bg1"/>
            </a:solidFill>
          </p:spPr>
          <p:txBody>
            <a:bodyPr wrap="none">
              <a:spAutoFit/>
            </a:bodyPr>
            <a:lstStyle/>
            <a:p>
              <a:r>
                <a:rPr lang="en-US" sz="2000" dirty="0">
                  <a:solidFill>
                    <a:schemeClr val="tx1"/>
                  </a:solidFill>
                  <a:latin typeface="Cooper Black" panose="0208090404030B020404" pitchFamily="18" charset="77"/>
                  <a:cs typeface="Arial" pitchFamily="34" charset="0"/>
                </a:rPr>
                <a:t>1</a:t>
              </a:r>
            </a:p>
          </p:txBody>
        </p:sp>
        <p:sp>
          <p:nvSpPr>
            <p:cNvPr id="33" name="Rectangle 32"/>
            <p:cNvSpPr/>
            <p:nvPr/>
          </p:nvSpPr>
          <p:spPr>
            <a:xfrm>
              <a:off x="6533291" y="3801123"/>
              <a:ext cx="338555" cy="400110"/>
            </a:xfrm>
            <a:prstGeom prst="rect">
              <a:avLst/>
            </a:prstGeom>
            <a:solidFill>
              <a:schemeClr val="bg1"/>
            </a:solidFill>
          </p:spPr>
          <p:txBody>
            <a:bodyPr wrap="none">
              <a:spAutoFit/>
            </a:bodyPr>
            <a:lstStyle/>
            <a:p>
              <a:r>
                <a:rPr lang="en-US" sz="2000" dirty="0">
                  <a:solidFill>
                    <a:schemeClr val="tx1"/>
                  </a:solidFill>
                  <a:latin typeface="Cooper Black" panose="0208090404030B020404" pitchFamily="18" charset="77"/>
                  <a:cs typeface="Arial" pitchFamily="34" charset="0"/>
                </a:rPr>
                <a:t>1</a:t>
              </a:r>
            </a:p>
          </p:txBody>
        </p:sp>
      </p:grpSp>
      <p:grpSp>
        <p:nvGrpSpPr>
          <p:cNvPr id="39" name="Group 38"/>
          <p:cNvGrpSpPr/>
          <p:nvPr/>
        </p:nvGrpSpPr>
        <p:grpSpPr>
          <a:xfrm>
            <a:off x="3863213" y="2113859"/>
            <a:ext cx="2370221" cy="400110"/>
            <a:chOff x="4004281" y="2908399"/>
            <a:chExt cx="2370221" cy="400110"/>
          </a:xfrm>
        </p:grpSpPr>
        <p:sp>
          <p:nvSpPr>
            <p:cNvPr id="28" name="Rectangle 27"/>
            <p:cNvSpPr/>
            <p:nvPr/>
          </p:nvSpPr>
          <p:spPr>
            <a:xfrm>
              <a:off x="4004281" y="2908399"/>
              <a:ext cx="338555" cy="400110"/>
            </a:xfrm>
            <a:prstGeom prst="rect">
              <a:avLst/>
            </a:prstGeom>
            <a:solidFill>
              <a:schemeClr val="bg1"/>
            </a:solidFill>
          </p:spPr>
          <p:txBody>
            <a:bodyPr wrap="none">
              <a:spAutoFit/>
            </a:bodyPr>
            <a:lstStyle/>
            <a:p>
              <a:r>
                <a:rPr lang="en-US" sz="2000" dirty="0">
                  <a:solidFill>
                    <a:schemeClr val="tx1"/>
                  </a:solidFill>
                  <a:latin typeface="Cooper Black" panose="0208090404030B020404" pitchFamily="18" charset="77"/>
                  <a:cs typeface="Arial" pitchFamily="34" charset="0"/>
                </a:rPr>
                <a:t>2</a:t>
              </a:r>
            </a:p>
          </p:txBody>
        </p:sp>
        <p:sp>
          <p:nvSpPr>
            <p:cNvPr id="36" name="Rectangle 35"/>
            <p:cNvSpPr/>
            <p:nvPr/>
          </p:nvSpPr>
          <p:spPr>
            <a:xfrm>
              <a:off x="4574890" y="2908399"/>
              <a:ext cx="338555" cy="400110"/>
            </a:xfrm>
            <a:prstGeom prst="rect">
              <a:avLst/>
            </a:prstGeom>
            <a:solidFill>
              <a:schemeClr val="bg1"/>
            </a:solidFill>
          </p:spPr>
          <p:txBody>
            <a:bodyPr wrap="none">
              <a:spAutoFit/>
            </a:bodyPr>
            <a:lstStyle/>
            <a:p>
              <a:r>
                <a:rPr lang="en-US" sz="2000" dirty="0">
                  <a:solidFill>
                    <a:schemeClr val="tx1"/>
                  </a:solidFill>
                  <a:latin typeface="Cooper Black" panose="0208090404030B020404" pitchFamily="18" charset="77"/>
                  <a:cs typeface="Arial" pitchFamily="34" charset="0"/>
                </a:rPr>
                <a:t>2</a:t>
              </a:r>
            </a:p>
          </p:txBody>
        </p:sp>
        <p:sp>
          <p:nvSpPr>
            <p:cNvPr id="37" name="Rectangle 36"/>
            <p:cNvSpPr/>
            <p:nvPr/>
          </p:nvSpPr>
          <p:spPr>
            <a:xfrm>
              <a:off x="5279220" y="2908399"/>
              <a:ext cx="338555" cy="400110"/>
            </a:xfrm>
            <a:prstGeom prst="rect">
              <a:avLst/>
            </a:prstGeom>
            <a:solidFill>
              <a:schemeClr val="bg1"/>
            </a:solidFill>
          </p:spPr>
          <p:txBody>
            <a:bodyPr wrap="none">
              <a:spAutoFit/>
            </a:bodyPr>
            <a:lstStyle/>
            <a:p>
              <a:r>
                <a:rPr lang="en-US" sz="2000" dirty="0">
                  <a:solidFill>
                    <a:schemeClr val="tx1"/>
                  </a:solidFill>
                  <a:latin typeface="Cooper Black" panose="0208090404030B020404" pitchFamily="18" charset="77"/>
                  <a:cs typeface="Arial" pitchFamily="34" charset="0"/>
                </a:rPr>
                <a:t>4</a:t>
              </a:r>
            </a:p>
          </p:txBody>
        </p:sp>
        <p:sp>
          <p:nvSpPr>
            <p:cNvPr id="38" name="Rectangle 37"/>
            <p:cNvSpPr/>
            <p:nvPr/>
          </p:nvSpPr>
          <p:spPr>
            <a:xfrm>
              <a:off x="6035947" y="2908399"/>
              <a:ext cx="338555" cy="400110"/>
            </a:xfrm>
            <a:prstGeom prst="rect">
              <a:avLst/>
            </a:prstGeom>
            <a:solidFill>
              <a:schemeClr val="bg1"/>
            </a:solidFill>
          </p:spPr>
          <p:txBody>
            <a:bodyPr wrap="none">
              <a:spAutoFit/>
            </a:bodyPr>
            <a:lstStyle/>
            <a:p>
              <a:r>
                <a:rPr lang="en-US" sz="2000" dirty="0">
                  <a:solidFill>
                    <a:schemeClr val="tx1"/>
                  </a:solidFill>
                  <a:latin typeface="Cooper Black" panose="0208090404030B020404" pitchFamily="18" charset="77"/>
                  <a:cs typeface="Arial" pitchFamily="34" charset="0"/>
                </a:rPr>
                <a:t>2</a:t>
              </a:r>
            </a:p>
          </p:txBody>
        </p:sp>
      </p:grpSp>
      <p:sp>
        <p:nvSpPr>
          <p:cNvPr id="40" name="TextBox 39"/>
          <p:cNvSpPr txBox="1"/>
          <p:nvPr/>
        </p:nvSpPr>
        <p:spPr>
          <a:xfrm>
            <a:off x="5603867" y="5108897"/>
            <a:ext cx="1665842" cy="584775"/>
          </a:xfrm>
          <a:prstGeom prst="rect">
            <a:avLst/>
          </a:prstGeom>
          <a:noFill/>
        </p:spPr>
        <p:txBody>
          <a:bodyPr wrap="none" rtlCol="0">
            <a:spAutoFit/>
          </a:bodyPr>
          <a:lstStyle/>
          <a:p>
            <a:r>
              <a:rPr lang="en-US" sz="1600" dirty="0">
                <a:latin typeface="Arial" pitchFamily="34" charset="0"/>
                <a:cs typeface="Arial" pitchFamily="34" charset="0"/>
              </a:rPr>
              <a:t>1 path </a:t>
            </a:r>
            <a:r>
              <a:rPr lang="en-US" sz="1600">
                <a:latin typeface="Arial" pitchFamily="34" charset="0"/>
                <a:cs typeface="Arial" pitchFamily="34" charset="0"/>
              </a:rPr>
              <a:t>to K</a:t>
            </a:r>
            <a:endParaRPr lang="en-US" sz="1600" dirty="0">
              <a:latin typeface="Arial" pitchFamily="34" charset="0"/>
              <a:cs typeface="Arial" pitchFamily="34" charset="0"/>
            </a:endParaRPr>
          </a:p>
          <a:p>
            <a:r>
              <a:rPr lang="en-US" sz="1600" dirty="0">
                <a:latin typeface="Arial" pitchFamily="34" charset="0"/>
                <a:cs typeface="Arial" pitchFamily="34" charset="0"/>
              </a:rPr>
              <a:t>distribute evenly</a:t>
            </a:r>
          </a:p>
        </p:txBody>
      </p:sp>
      <p:sp>
        <p:nvSpPr>
          <p:cNvPr id="41" name="TextBox 40"/>
          <p:cNvSpPr txBox="1"/>
          <p:nvPr/>
        </p:nvSpPr>
        <p:spPr>
          <a:xfrm>
            <a:off x="6397832" y="4405645"/>
            <a:ext cx="1653018" cy="584775"/>
          </a:xfrm>
          <a:prstGeom prst="rect">
            <a:avLst/>
          </a:prstGeom>
          <a:noFill/>
        </p:spPr>
        <p:txBody>
          <a:bodyPr wrap="none" rtlCol="0">
            <a:spAutoFit/>
          </a:bodyPr>
          <a:lstStyle/>
          <a:p>
            <a:r>
              <a:rPr lang="en-US" sz="1600" dirty="0">
                <a:latin typeface="Arial" pitchFamily="34" charset="0"/>
                <a:cs typeface="Arial" pitchFamily="34" charset="0"/>
              </a:rPr>
              <a:t>1+1/2 paths to J</a:t>
            </a:r>
          </a:p>
          <a:p>
            <a:r>
              <a:rPr lang="en-US" sz="1600" dirty="0">
                <a:latin typeface="Arial" pitchFamily="34" charset="0"/>
                <a:cs typeface="Arial" pitchFamily="34" charset="0"/>
              </a:rPr>
              <a:t>distribute 1:2</a:t>
            </a:r>
          </a:p>
        </p:txBody>
      </p:sp>
      <p:sp>
        <p:nvSpPr>
          <p:cNvPr id="42" name="TextBox 41"/>
          <p:cNvSpPr txBox="1"/>
          <p:nvPr/>
        </p:nvSpPr>
        <p:spPr>
          <a:xfrm>
            <a:off x="6808975" y="3733706"/>
            <a:ext cx="1665842" cy="584775"/>
          </a:xfrm>
          <a:prstGeom prst="rect">
            <a:avLst/>
          </a:prstGeom>
          <a:noFill/>
        </p:spPr>
        <p:txBody>
          <a:bodyPr wrap="none" rtlCol="0">
            <a:spAutoFit/>
          </a:bodyPr>
          <a:lstStyle/>
          <a:p>
            <a:r>
              <a:rPr lang="en-US" sz="1600" dirty="0">
                <a:latin typeface="Arial" pitchFamily="34" charset="0"/>
                <a:cs typeface="Arial" pitchFamily="34" charset="0"/>
              </a:rPr>
              <a:t>1+1 paths to H</a:t>
            </a:r>
          </a:p>
          <a:p>
            <a:r>
              <a:rPr lang="en-US" sz="1600" dirty="0">
                <a:latin typeface="Arial" pitchFamily="34" charset="0"/>
                <a:cs typeface="Arial" pitchFamily="34" charset="0"/>
              </a:rPr>
              <a:t>distribute evenly</a:t>
            </a:r>
          </a:p>
        </p:txBody>
      </p:sp>
      <mc:AlternateContent xmlns:mc="http://schemas.openxmlformats.org/markup-compatibility/2006" xmlns:a14="http://schemas.microsoft.com/office/drawing/2010/main">
        <mc:Choice Requires="a14">
          <p:sp>
            <p:nvSpPr>
              <p:cNvPr id="45" name="TextBox 44"/>
              <p:cNvSpPr txBox="1"/>
              <p:nvPr/>
            </p:nvSpPr>
            <p:spPr>
              <a:xfrm>
                <a:off x="229042" y="4616056"/>
                <a:ext cx="3546740" cy="98046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fr-CH" sz="1800" b="0" i="1" smtClean="0">
                          <a:latin typeface="Cambria Math" charset="0"/>
                        </a:rPr>
                        <m:t>𝑤𝑒𝑖𝑔h𝑡</m:t>
                      </m:r>
                      <m:r>
                        <a:rPr lang="fr-CH" sz="1800" b="0" i="1" smtClean="0">
                          <a:latin typeface="Cambria Math" panose="02040503050406030204" pitchFamily="18" charset="0"/>
                        </a:rPr>
                        <m:t>_</m:t>
                      </m:r>
                      <m:r>
                        <a:rPr lang="fr-CH" sz="1800" b="0" i="1" smtClean="0">
                          <a:latin typeface="Cambria Math" charset="0"/>
                        </a:rPr>
                        <m:t>𝑡𝑜</m:t>
                      </m:r>
                      <m:r>
                        <a:rPr lang="fr-CH" sz="1800" b="0" i="1" smtClean="0">
                          <a:latin typeface="Cambria Math" panose="02040503050406030204" pitchFamily="18" charset="0"/>
                        </a:rPr>
                        <m:t>_</m:t>
                      </m:r>
                      <m:r>
                        <a:rPr lang="fr-CH" sz="1800" b="0" i="1" smtClean="0">
                          <a:latin typeface="Cambria Math" panose="02040503050406030204" pitchFamily="18" charset="0"/>
                        </a:rPr>
                        <m:t>𝑑𝑖𝑠𝑡𝑟𝑖𝑏𝑢𝑡𝑒</m:t>
                      </m:r>
                      <m:d>
                        <m:dPr>
                          <m:ctrlPr>
                            <a:rPr lang="fr-CH" sz="1800" b="0" i="1" smtClean="0">
                              <a:latin typeface="Cambria Math" panose="02040503050406030204" pitchFamily="18" charset="0"/>
                            </a:rPr>
                          </m:ctrlPr>
                        </m:dPr>
                        <m:e>
                          <m:r>
                            <a:rPr lang="fr-CH" sz="1800" b="0" i="1" smtClean="0">
                              <a:latin typeface="Cambria Math" charset="0"/>
                            </a:rPr>
                            <m:t>𝑋</m:t>
                          </m:r>
                        </m:e>
                      </m:d>
                      <m:r>
                        <a:rPr lang="fr-CH" sz="1800" b="0" i="1" smtClean="0">
                          <a:latin typeface="Cambria Math" charset="0"/>
                        </a:rPr>
                        <m:t>=</m:t>
                      </m:r>
                    </m:oMath>
                  </m:oMathPara>
                </a14:m>
                <a:endParaRPr lang="fr-CH" sz="1800" b="0" i="1" dirty="0">
                  <a:latin typeface="Cambria Math" charset="0"/>
                </a:endParaRPr>
              </a:p>
              <a:p>
                <a:pPr/>
                <a14:m>
                  <m:oMathPara xmlns:m="http://schemas.openxmlformats.org/officeDocument/2006/math">
                    <m:oMathParaPr>
                      <m:jc m:val="centerGroup"/>
                    </m:oMathParaPr>
                    <m:oMath xmlns:m="http://schemas.openxmlformats.org/officeDocument/2006/math">
                      <m:r>
                        <a:rPr lang="fr-CH" sz="1800" b="0" i="1" smtClean="0">
                          <a:latin typeface="Cambria Math" charset="0"/>
                        </a:rPr>
                        <m:t>1+</m:t>
                      </m:r>
                      <m:nary>
                        <m:naryPr>
                          <m:chr m:val="∑"/>
                          <m:supHide m:val="on"/>
                          <m:ctrlPr>
                            <a:rPr lang="fr-CH" sz="1800" i="1">
                              <a:latin typeface="Cambria Math" panose="02040503050406030204" pitchFamily="18" charset="0"/>
                            </a:rPr>
                          </m:ctrlPr>
                        </m:naryPr>
                        <m:sub>
                          <m:r>
                            <a:rPr lang="fr-CH" sz="1800" b="0" i="1" smtClean="0">
                              <a:latin typeface="Cambria Math" charset="0"/>
                            </a:rPr>
                            <m:t>𝐶</m:t>
                          </m:r>
                          <m:r>
                            <a:rPr lang="fr-CH" sz="1800" i="1">
                              <a:latin typeface="Cambria Math" charset="0"/>
                            </a:rPr>
                            <m:t> </m:t>
                          </m:r>
                          <m:r>
                            <a:rPr lang="fr-CH" sz="1800" b="0" i="1" smtClean="0">
                              <a:latin typeface="Cambria Math" charset="0"/>
                            </a:rPr>
                            <m:t>𝑐h𝑖𝑙𝑑</m:t>
                          </m:r>
                          <m:r>
                            <a:rPr lang="fr-CH" sz="1800" b="0" i="1" smtClean="0">
                              <a:latin typeface="Cambria Math" charset="0"/>
                            </a:rPr>
                            <m:t> </m:t>
                          </m:r>
                          <m:r>
                            <a:rPr lang="fr-CH" sz="1800" i="1">
                              <a:latin typeface="Cambria Math" charset="0"/>
                            </a:rPr>
                            <m:t>𝑜𝑓</m:t>
                          </m:r>
                          <m:r>
                            <a:rPr lang="fr-CH" sz="1800" i="1">
                              <a:latin typeface="Cambria Math" charset="0"/>
                            </a:rPr>
                            <m:t> </m:t>
                          </m:r>
                          <m:r>
                            <a:rPr lang="fr-CH" sz="1800" i="1">
                              <a:latin typeface="Cambria Math" charset="0"/>
                            </a:rPr>
                            <m:t>𝑋</m:t>
                          </m:r>
                        </m:sub>
                        <m:sup/>
                        <m:e>
                          <m:r>
                            <a:rPr lang="fr-CH" sz="1800" b="0" i="1" smtClean="0">
                              <a:latin typeface="Cambria Math" charset="0"/>
                            </a:rPr>
                            <m:t>𝑒𝑑𝑔𝑒</m:t>
                          </m:r>
                          <m:r>
                            <a:rPr lang="fr-CH" sz="1800" b="0" i="1" smtClean="0">
                              <a:latin typeface="Cambria Math" panose="02040503050406030204" pitchFamily="18" charset="0"/>
                            </a:rPr>
                            <m:t>_</m:t>
                          </m:r>
                          <m:r>
                            <a:rPr lang="fr-CH" sz="1800" b="0" i="1" smtClean="0">
                              <a:latin typeface="Cambria Math" charset="0"/>
                            </a:rPr>
                            <m:t>𝑤𝑒𝑖𝑔h𝑡</m:t>
                          </m:r>
                          <m:r>
                            <a:rPr lang="fr-CH" sz="1800" i="1">
                              <a:latin typeface="Cambria Math" charset="0"/>
                            </a:rPr>
                            <m:t>(</m:t>
                          </m:r>
                          <m:r>
                            <a:rPr lang="fr-CH" sz="1800" b="0" i="1" smtClean="0">
                              <a:latin typeface="Cambria Math" charset="0"/>
                            </a:rPr>
                            <m:t>𝑋</m:t>
                          </m:r>
                          <m:r>
                            <a:rPr lang="fr-CH" sz="1800" b="0" i="1" smtClean="0">
                              <a:latin typeface="Cambria Math" charset="0"/>
                            </a:rPr>
                            <m:t>−</m:t>
                          </m:r>
                          <m:r>
                            <a:rPr lang="fr-CH" sz="1800" b="0" i="1" smtClean="0">
                              <a:latin typeface="Cambria Math" charset="0"/>
                            </a:rPr>
                            <m:t>𝐶</m:t>
                          </m:r>
                          <m:r>
                            <a:rPr lang="fr-CH" sz="1800" i="1">
                              <a:latin typeface="Cambria Math" charset="0"/>
                            </a:rPr>
                            <m:t>)</m:t>
                          </m:r>
                        </m:e>
                      </m:nary>
                    </m:oMath>
                  </m:oMathPara>
                </a14:m>
                <a:endParaRPr lang="en-US" sz="1800" dirty="0"/>
              </a:p>
            </p:txBody>
          </p:sp>
        </mc:Choice>
        <mc:Fallback xmlns="">
          <p:sp>
            <p:nvSpPr>
              <p:cNvPr id="45" name="TextBox 44"/>
              <p:cNvSpPr txBox="1">
                <a:spLocks noRot="1" noChangeAspect="1" noMove="1" noResize="1" noEditPoints="1" noAdjustHandles="1" noChangeArrowheads="1" noChangeShapeType="1" noTextEdit="1"/>
              </p:cNvSpPr>
              <p:nvPr/>
            </p:nvSpPr>
            <p:spPr>
              <a:xfrm>
                <a:off x="229042" y="4616056"/>
                <a:ext cx="3546740" cy="980461"/>
              </a:xfrm>
              <a:prstGeom prst="rect">
                <a:avLst/>
              </a:prstGeom>
              <a:blipFill>
                <a:blip r:embed="rId4"/>
                <a:stretch>
                  <a:fillRect l="-3214" t="-69620" r="-1071" b="-13164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Rectangle 45">
                <a:extLst>
                  <a:ext uri="{FF2B5EF4-FFF2-40B4-BE49-F238E27FC236}">
                    <a16:creationId xmlns:a16="http://schemas.microsoft.com/office/drawing/2014/main" id="{96B543C4-1E29-0449-BEC9-1A6C524BF054}"/>
                  </a:ext>
                </a:extLst>
              </p:cNvPr>
              <p:cNvSpPr/>
              <p:nvPr/>
            </p:nvSpPr>
            <p:spPr>
              <a:xfrm>
                <a:off x="559492" y="5836255"/>
                <a:ext cx="3108223" cy="584775"/>
              </a:xfrm>
              <a:prstGeom prst="rect">
                <a:avLst/>
              </a:prstGeom>
            </p:spPr>
            <p:txBody>
              <a:bodyPr wrap="none">
                <a:spAutoFit/>
              </a:bodyPr>
              <a:lstStyle/>
              <a:p>
                <a14:m>
                  <m:oMath xmlns:m="http://schemas.openxmlformats.org/officeDocument/2006/math">
                    <m:r>
                      <a:rPr lang="fr-CH" sz="1600" i="1">
                        <a:latin typeface="Cambria Math" charset="0"/>
                      </a:rPr>
                      <m:t>𝑒𝑑𝑔𝑒</m:t>
                    </m:r>
                    <m:r>
                      <a:rPr lang="fr-CH" sz="1600" b="0" i="1">
                        <a:latin typeface="Cambria Math" panose="02040503050406030204" pitchFamily="18" charset="0"/>
                      </a:rPr>
                      <m:t>_</m:t>
                    </m:r>
                    <m:r>
                      <a:rPr lang="fr-CH" sz="1600" i="1">
                        <a:latin typeface="Cambria Math" charset="0"/>
                      </a:rPr>
                      <m:t>𝑤𝑒𝑖𝑔h𝑡</m:t>
                    </m:r>
                    <m:d>
                      <m:dPr>
                        <m:ctrlPr>
                          <a:rPr lang="fr-CH" sz="1600" i="1">
                            <a:latin typeface="Cambria Math" panose="02040503050406030204" pitchFamily="18" charset="0"/>
                          </a:rPr>
                        </m:ctrlPr>
                      </m:dPr>
                      <m:e>
                        <m:r>
                          <a:rPr lang="fr-CH" sz="1600" i="1">
                            <a:latin typeface="Cambria Math" charset="0"/>
                          </a:rPr>
                          <m:t>𝑋</m:t>
                        </m:r>
                        <m:r>
                          <a:rPr lang="fr-CH" sz="1600" i="1">
                            <a:latin typeface="Cambria Math" charset="0"/>
                          </a:rPr>
                          <m:t>−</m:t>
                        </m:r>
                        <m:r>
                          <a:rPr lang="fr-CH" sz="1600" i="1">
                            <a:latin typeface="Cambria Math" charset="0"/>
                          </a:rPr>
                          <m:t>𝐶</m:t>
                        </m:r>
                      </m:e>
                    </m:d>
                  </m:oMath>
                </a14:m>
                <a:r>
                  <a:rPr lang="en-US" sz="1600"/>
                  <a:t> depends on </a:t>
                </a:r>
              </a:p>
              <a:p>
                <a:r>
                  <a:rPr lang="en-US" sz="1600"/>
                  <a:t>ratio of </a:t>
                </a:r>
                <a14:m>
                  <m:oMath xmlns:m="http://schemas.openxmlformats.org/officeDocument/2006/math">
                    <m:r>
                      <a:rPr lang="fr-CH" sz="1600" i="1">
                        <a:latin typeface="Cambria Math" charset="0"/>
                      </a:rPr>
                      <m:t>#</m:t>
                    </m:r>
                    <m:r>
                      <a:rPr lang="fr-CH" sz="1600" i="1">
                        <a:latin typeface="Cambria Math" charset="0"/>
                      </a:rPr>
                      <m:t>𝑠h𝑜𝑟𝑡𝑒𝑠𝑡𝑝𝑎𝑡h𝑠</m:t>
                    </m:r>
                    <m:d>
                      <m:dPr>
                        <m:ctrlPr>
                          <a:rPr lang="fr-CH" sz="1600" i="1">
                            <a:latin typeface="Cambria Math" panose="02040503050406030204" pitchFamily="18" charset="0"/>
                          </a:rPr>
                        </m:ctrlPr>
                      </m:dPr>
                      <m:e>
                        <m:r>
                          <a:rPr lang="fr-CH" sz="1600" i="1">
                            <a:latin typeface="Cambria Math" charset="0"/>
                          </a:rPr>
                          <m:t>𝐴</m:t>
                        </m:r>
                        <m:r>
                          <a:rPr lang="fr-CH" sz="1600" i="1">
                            <a:latin typeface="Cambria Math" charset="0"/>
                          </a:rPr>
                          <m:t>−</m:t>
                        </m:r>
                        <m:r>
                          <a:rPr lang="fr-CH" sz="1600" i="1">
                            <a:latin typeface="Cambria Math" charset="0"/>
                          </a:rPr>
                          <m:t>𝑋</m:t>
                        </m:r>
                      </m:e>
                    </m:d>
                  </m:oMath>
                </a14:m>
                <a:endParaRPr lang="en-US" sz="1600"/>
              </a:p>
            </p:txBody>
          </p:sp>
        </mc:Choice>
        <mc:Fallback xmlns="">
          <p:sp>
            <p:nvSpPr>
              <p:cNvPr id="46" name="Rectangle 45">
                <a:extLst>
                  <a:ext uri="{FF2B5EF4-FFF2-40B4-BE49-F238E27FC236}">
                    <a16:creationId xmlns:a16="http://schemas.microsoft.com/office/drawing/2014/main" id="{96B543C4-1E29-0449-BEC9-1A6C524BF054}"/>
                  </a:ext>
                </a:extLst>
              </p:cNvPr>
              <p:cNvSpPr>
                <a:spLocks noRot="1" noChangeAspect="1" noMove="1" noResize="1" noEditPoints="1" noAdjustHandles="1" noChangeArrowheads="1" noChangeShapeType="1" noTextEdit="1"/>
              </p:cNvSpPr>
              <p:nvPr/>
            </p:nvSpPr>
            <p:spPr>
              <a:xfrm>
                <a:off x="559492" y="5836255"/>
                <a:ext cx="3108223" cy="584775"/>
              </a:xfrm>
              <a:prstGeom prst="rect">
                <a:avLst/>
              </a:prstGeom>
              <a:blipFill>
                <a:blip r:embed="rId5"/>
                <a:stretch>
                  <a:fillRect t="-4255" b="-8511"/>
                </a:stretch>
              </a:blipFill>
            </p:spPr>
            <p:txBody>
              <a:bodyPr/>
              <a:lstStyle/>
              <a:p>
                <a:r>
                  <a:rPr lang="en-US">
                    <a:noFill/>
                  </a:rPr>
                  <a:t> </a:t>
                </a:r>
              </a:p>
            </p:txBody>
          </p:sp>
        </mc:Fallback>
      </mc:AlternateContent>
    </p:spTree>
    <p:extLst>
      <p:ext uri="{BB962C8B-B14F-4D97-AF65-F5344CB8AC3E}">
        <p14:creationId xmlns:p14="http://schemas.microsoft.com/office/powerpoint/2010/main" val="3442425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dissolve">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0"/>
                                        </p:tgtEl>
                                        <p:attrNameLst>
                                          <p:attrName>style.visibility</p:attrName>
                                        </p:attrNameLst>
                                      </p:cBhvr>
                                      <p:to>
                                        <p:strVal val="visible"/>
                                      </p:to>
                                    </p:set>
                                    <p:animEffect transition="in" filter="dissolve">
                                      <p:cBhvr>
                                        <p:cTn id="12" dur="500"/>
                                        <p:tgtEl>
                                          <p:spTgt spid="40"/>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dissolve">
                                      <p:cBhvr>
                                        <p:cTn id="17" dur="500"/>
                                        <p:tgtEl>
                                          <p:spTgt spid="27"/>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41"/>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nodeType="clickEffect">
                                  <p:stCondLst>
                                    <p:cond delay="0"/>
                                  </p:stCondLst>
                                  <p:childTnLst>
                                    <p:set>
                                      <p:cBhvr>
                                        <p:cTn id="25" dur="1" fill="hold">
                                          <p:stCondLst>
                                            <p:cond delay="0"/>
                                          </p:stCondLst>
                                        </p:cTn>
                                        <p:tgtEl>
                                          <p:spTgt spid="34"/>
                                        </p:tgtEl>
                                        <p:attrNameLst>
                                          <p:attrName>style.visibility</p:attrName>
                                        </p:attrNameLst>
                                      </p:cBhvr>
                                      <p:to>
                                        <p:strVal val="visible"/>
                                      </p:to>
                                    </p:set>
                                    <p:animEffect transition="in" filter="dissolve">
                                      <p:cBhvr>
                                        <p:cTn id="26" dur="500"/>
                                        <p:tgtEl>
                                          <p:spTgt spid="34"/>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nodeType="clickEffect">
                                  <p:stCondLst>
                                    <p:cond delay="0"/>
                                  </p:stCondLst>
                                  <p:childTnLst>
                                    <p:set>
                                      <p:cBhvr>
                                        <p:cTn id="34" dur="1" fill="hold">
                                          <p:stCondLst>
                                            <p:cond delay="0"/>
                                          </p:stCondLst>
                                        </p:cTn>
                                        <p:tgtEl>
                                          <p:spTgt spid="39"/>
                                        </p:tgtEl>
                                        <p:attrNameLst>
                                          <p:attrName>style.visibility</p:attrName>
                                        </p:attrNameLst>
                                      </p:cBhvr>
                                      <p:to>
                                        <p:strVal val="visible"/>
                                      </p:to>
                                    </p:set>
                                    <p:animEffect transition="in" filter="dissolve">
                                      <p:cBhvr>
                                        <p:cTn id="35"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41" grpId="0"/>
      <p:bldP spid="42"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Algorithm for Computing </a:t>
            </a:r>
            <a:r>
              <a:rPr lang="en-US" dirty="0" err="1"/>
              <a:t>Betweenness</a:t>
            </a:r>
            <a:endParaRPr lang="en-US" dirty="0"/>
          </a:p>
        </p:txBody>
      </p:sp>
      <p:sp>
        <p:nvSpPr>
          <p:cNvPr id="3" name="Content Placeholder 2"/>
          <p:cNvSpPr>
            <a:spLocks noGrp="1"/>
          </p:cNvSpPr>
          <p:nvPr>
            <p:ph idx="1"/>
          </p:nvPr>
        </p:nvSpPr>
        <p:spPr/>
        <p:txBody>
          <a:bodyPr/>
          <a:lstStyle/>
          <a:p>
            <a:pPr marL="514350" indent="-514350">
              <a:buFont typeface="+mj-lt"/>
              <a:buAutoNum type="arabicPeriod"/>
            </a:pPr>
            <a:r>
              <a:rPr lang="en-US" dirty="0"/>
              <a:t>Build one BFS structure for each node </a:t>
            </a:r>
          </a:p>
          <a:p>
            <a:pPr marL="514350" indent="-514350">
              <a:buFont typeface="+mj-lt"/>
              <a:buAutoNum type="arabicPeriod"/>
            </a:pPr>
            <a:r>
              <a:rPr lang="en-US" dirty="0"/>
              <a:t>Determine edge flow values for each edge using the previous procedure </a:t>
            </a:r>
          </a:p>
          <a:p>
            <a:pPr marL="514350" indent="-514350">
              <a:buFont typeface="+mj-lt"/>
              <a:buAutoNum type="arabicPeriod"/>
            </a:pPr>
            <a:r>
              <a:rPr lang="en-US" dirty="0"/>
              <a:t>Sum up the flow values of each edge in all BFS structures to obtain </a:t>
            </a:r>
            <a:r>
              <a:rPr lang="en-US" dirty="0" err="1"/>
              <a:t>betweenness</a:t>
            </a:r>
            <a:r>
              <a:rPr lang="en-US" dirty="0"/>
              <a:t> value</a:t>
            </a:r>
          </a:p>
          <a:p>
            <a:pPr lvl="1"/>
            <a:r>
              <a:rPr lang="en-US" dirty="0"/>
              <a:t>Flows are computed between each pairs of nodes → final values divided by 2</a:t>
            </a:r>
          </a:p>
        </p:txBody>
      </p:sp>
      <p:sp>
        <p:nvSpPr>
          <p:cNvPr id="4" name="Footer Placeholder 3"/>
          <p:cNvSpPr>
            <a:spLocks noGrp="1"/>
          </p:cNvSpPr>
          <p:nvPr>
            <p:ph type="ftr" sz="quarter" idx="10"/>
          </p:nvPr>
        </p:nvSpPr>
        <p:spPr/>
        <p:txBody>
          <a:bodyPr/>
          <a:lstStyle/>
          <a:p>
            <a:r>
              <a:rPr lang="fr-CH"/>
              <a:t>©2021, Karl Aberer, EPFL-IC, Laboratoire de systèmes d'informations répartis </a:t>
            </a:r>
            <a:endParaRPr lang="en-GB" dirty="0"/>
          </a:p>
        </p:txBody>
      </p:sp>
    </p:spTree>
    <p:extLst>
      <p:ext uri="{BB962C8B-B14F-4D97-AF65-F5344CB8AC3E}">
        <p14:creationId xmlns:p14="http://schemas.microsoft.com/office/powerpoint/2010/main" val="47788444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62F7C846-016A-D541-8BA9-D646EF17695E}"/>
                  </a:ext>
                </a:extLst>
              </p:cNvPr>
              <p:cNvSpPr>
                <a:spLocks noGrp="1"/>
              </p:cNvSpPr>
              <p:nvPr>
                <p:ph type="title"/>
              </p:nvPr>
            </p:nvSpPr>
            <p:spPr/>
            <p:txBody>
              <a:bodyPr/>
              <a:lstStyle/>
              <a:p>
                <a14:m>
                  <m:oMath xmlns:m="http://schemas.openxmlformats.org/officeDocument/2006/math">
                    <m:sSub>
                      <m:sSubPr>
                        <m:ctrlPr>
                          <a:rPr lang="fr-CH" i="1">
                            <a:latin typeface="Cambria Math" panose="02040503050406030204" pitchFamily="18" charset="0"/>
                            <a:ea typeface="Cambria Math" panose="02040503050406030204" pitchFamily="18" charset="0"/>
                          </a:rPr>
                        </m:ctrlPr>
                      </m:sSubPr>
                      <m:e>
                        <m:r>
                          <a:rPr lang="fr-CH" i="1">
                            <a:latin typeface="Cambria Math" panose="02040503050406030204" pitchFamily="18" charset="0"/>
                            <a:ea typeface="Cambria Math" panose="02040503050406030204" pitchFamily="18" charset="0"/>
                          </a:rPr>
                          <m:t>𝜎</m:t>
                        </m:r>
                      </m:e>
                      <m:sub>
                        <m:r>
                          <a:rPr lang="fr-CH" i="1">
                            <a:latin typeface="Cambria Math" panose="02040503050406030204" pitchFamily="18" charset="0"/>
                            <a:ea typeface="Cambria Math" panose="02040503050406030204" pitchFamily="18" charset="0"/>
                          </a:rPr>
                          <m:t>𝑥𝑦</m:t>
                        </m:r>
                      </m:sub>
                    </m:sSub>
                    <m:r>
                      <a:rPr lang="fr-CH" i="1">
                        <a:latin typeface="Cambria Math" panose="02040503050406030204" pitchFamily="18" charset="0"/>
                        <a:ea typeface="Cambria Math" panose="02040503050406030204" pitchFamily="18" charset="0"/>
                      </a:rPr>
                      <m:t>(</m:t>
                    </m:r>
                    <m:r>
                      <a:rPr lang="fr-CH" i="1">
                        <a:latin typeface="Cambria Math" panose="02040503050406030204" pitchFamily="18" charset="0"/>
                        <a:ea typeface="Cambria Math" panose="02040503050406030204" pitchFamily="18" charset="0"/>
                      </a:rPr>
                      <m:t>𝑣</m:t>
                    </m:r>
                    <m:r>
                      <a:rPr lang="fr-CH" i="1">
                        <a:latin typeface="Cambria Math" panose="02040503050406030204" pitchFamily="18" charset="0"/>
                        <a:ea typeface="Cambria Math" panose="02040503050406030204" pitchFamily="18" charset="0"/>
                      </a:rPr>
                      <m:t>)</m:t>
                    </m:r>
                  </m:oMath>
                </a14:m>
                <a:r>
                  <a:rPr lang="en-US" altLang="en-US" b="0" dirty="0">
                    <a:ea typeface="MS PGothic" charset="-128"/>
                  </a:rPr>
                  <a:t> </a:t>
                </a:r>
                <a:r>
                  <a:rPr lang="en-US" altLang="en-US" dirty="0">
                    <a:ea typeface="MS PGothic" charset="-128"/>
                  </a:rPr>
                  <a:t>of edge 3-4 is …</a:t>
                </a:r>
                <a:endParaRPr lang="en-US"/>
              </a:p>
            </p:txBody>
          </p:sp>
        </mc:Choice>
        <mc:Fallback xmlns="">
          <p:sp>
            <p:nvSpPr>
              <p:cNvPr id="2" name="Title 1">
                <a:extLst>
                  <a:ext uri="{FF2B5EF4-FFF2-40B4-BE49-F238E27FC236}">
                    <a16:creationId xmlns:a16="http://schemas.microsoft.com/office/drawing/2014/main" id="{62F7C846-016A-D541-8BA9-D646EF17695E}"/>
                  </a:ext>
                </a:extLst>
              </p:cNvPr>
              <p:cNvSpPr>
                <a:spLocks noGrp="1" noRot="1" noChangeAspect="1" noMove="1" noResize="1" noEditPoints="1" noAdjustHandles="1" noChangeArrowheads="1" noChangeShapeType="1" noTextEdit="1"/>
              </p:cNvSpPr>
              <p:nvPr>
                <p:ph type="title"/>
              </p:nvPr>
            </p:nvSpPr>
            <p:spPr>
              <a:blipFill>
                <a:blip r:embed="rId3"/>
                <a:stretch>
                  <a:fillRect l="-306" b="-8333"/>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D745AD83-1B9D-984E-B02C-B704E1A8F9C4}"/>
              </a:ext>
            </a:extLst>
          </p:cNvPr>
          <p:cNvSpPr>
            <a:spLocks noGrp="1"/>
          </p:cNvSpPr>
          <p:nvPr>
            <p:ph type="ftr" sz="quarter" idx="10"/>
          </p:nvPr>
        </p:nvSpPr>
        <p:spPr/>
        <p:txBody>
          <a:bodyPr/>
          <a:lstStyle/>
          <a:p>
            <a:r>
              <a:rPr lang="fr-CH"/>
              <a:t>©2021, Karl Aberer, EPFL-IC, Laboratoire de systèmes d'informations répartis </a:t>
            </a:r>
            <a:endParaRPr lang="en-GB" dirty="0"/>
          </a:p>
        </p:txBody>
      </p:sp>
      <p:sp>
        <p:nvSpPr>
          <p:cNvPr id="5" name="TPAnswers">
            <a:extLst>
              <a:ext uri="{FF2B5EF4-FFF2-40B4-BE49-F238E27FC236}">
                <a16:creationId xmlns:a16="http://schemas.microsoft.com/office/drawing/2014/main" id="{33DB3382-C062-934A-9E80-AE9DAE95CDBC}"/>
              </a:ext>
            </a:extLst>
          </p:cNvPr>
          <p:cNvSpPr txBox="1">
            <a:spLocks/>
          </p:cNvSpPr>
          <p:nvPr>
            <p:custDataLst>
              <p:tags r:id="rId1"/>
            </p:custDataLst>
          </p:nvPr>
        </p:nvSpPr>
        <p:spPr bwMode="auto">
          <a:xfrm>
            <a:off x="331788" y="1493838"/>
            <a:ext cx="8305800" cy="5029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normAutofit/>
          </a:bodyPr>
          <a:lstStyle>
            <a:lvl1pPr marL="0" indent="0" algn="l" rtl="0" fontAlgn="base">
              <a:spcBef>
                <a:spcPct val="20000"/>
              </a:spcBef>
              <a:spcAft>
                <a:spcPct val="0"/>
              </a:spcAft>
              <a:buNone/>
              <a:defRPr sz="3200">
                <a:solidFill>
                  <a:schemeClr val="tx1"/>
                </a:solidFill>
                <a:latin typeface="Calibri"/>
                <a:ea typeface="+mn-ea"/>
                <a:cs typeface="Calibri"/>
              </a:defRPr>
            </a:lvl1pPr>
            <a:lvl2pPr marL="742950" indent="-285750" algn="l" rtl="0" fontAlgn="base">
              <a:spcBef>
                <a:spcPct val="20000"/>
              </a:spcBef>
              <a:spcAft>
                <a:spcPct val="0"/>
              </a:spcAft>
              <a:buChar char="–"/>
              <a:defRPr sz="2800">
                <a:solidFill>
                  <a:schemeClr val="tx1"/>
                </a:solidFill>
                <a:latin typeface="Calibri"/>
                <a:cs typeface="Calibri"/>
              </a:defRPr>
            </a:lvl2pPr>
            <a:lvl3pPr marL="1143000" indent="-228600" algn="l" rtl="0" fontAlgn="base">
              <a:spcBef>
                <a:spcPct val="20000"/>
              </a:spcBef>
              <a:spcAft>
                <a:spcPct val="0"/>
              </a:spcAft>
              <a:buChar char="•"/>
              <a:defRPr sz="2400">
                <a:solidFill>
                  <a:schemeClr val="tx1"/>
                </a:solidFill>
                <a:latin typeface="Calibri"/>
                <a:cs typeface="Calibri"/>
              </a:defRPr>
            </a:lvl3pPr>
            <a:lvl4pPr marL="1600200" indent="-228600" algn="l" rtl="0" fontAlgn="base">
              <a:spcBef>
                <a:spcPct val="20000"/>
              </a:spcBef>
              <a:spcAft>
                <a:spcPct val="0"/>
              </a:spcAft>
              <a:buChar char="–"/>
              <a:defRPr sz="2000">
                <a:solidFill>
                  <a:schemeClr val="tx1"/>
                </a:solidFill>
                <a:latin typeface="Calibri"/>
                <a:cs typeface="Calibri"/>
              </a:defRPr>
            </a:lvl4pPr>
            <a:lvl5pPr marL="2057400" indent="-228600" algn="l" rtl="0" fontAlgn="base">
              <a:spcBef>
                <a:spcPct val="20000"/>
              </a:spcBef>
              <a:spcAft>
                <a:spcPct val="0"/>
              </a:spcAft>
              <a:buChar char="»"/>
              <a:defRPr sz="2000">
                <a:solidFill>
                  <a:schemeClr val="tx1"/>
                </a:solidFill>
                <a:latin typeface="Calibri"/>
                <a:cs typeface="Calibri"/>
              </a:defRPr>
            </a:lvl5pPr>
            <a:lvl6pPr marL="2514600" indent="-228600" algn="l" rtl="0" fontAlgn="base">
              <a:spcBef>
                <a:spcPct val="20000"/>
              </a:spcBef>
              <a:spcAft>
                <a:spcPct val="0"/>
              </a:spcAft>
              <a:buChar char="»"/>
              <a:defRPr sz="1200">
                <a:solidFill>
                  <a:schemeClr val="tx1"/>
                </a:solidFill>
                <a:latin typeface="+mn-lt"/>
              </a:defRPr>
            </a:lvl6pPr>
            <a:lvl7pPr marL="2971800" indent="-228600" algn="l" rtl="0" fontAlgn="base">
              <a:spcBef>
                <a:spcPct val="20000"/>
              </a:spcBef>
              <a:spcAft>
                <a:spcPct val="0"/>
              </a:spcAft>
              <a:buChar char="»"/>
              <a:defRPr sz="1200">
                <a:solidFill>
                  <a:schemeClr val="tx1"/>
                </a:solidFill>
                <a:latin typeface="+mn-lt"/>
              </a:defRPr>
            </a:lvl7pPr>
            <a:lvl8pPr marL="3429000" indent="-228600" algn="l" rtl="0" fontAlgn="base">
              <a:spcBef>
                <a:spcPct val="20000"/>
              </a:spcBef>
              <a:spcAft>
                <a:spcPct val="0"/>
              </a:spcAft>
              <a:buChar char="»"/>
              <a:defRPr sz="1200">
                <a:solidFill>
                  <a:schemeClr val="tx1"/>
                </a:solidFill>
                <a:latin typeface="+mn-lt"/>
              </a:defRPr>
            </a:lvl8pPr>
            <a:lvl9pPr marL="3886200" indent="-228600" algn="l" rtl="0" fontAlgn="base">
              <a:spcBef>
                <a:spcPct val="20000"/>
              </a:spcBef>
              <a:spcAft>
                <a:spcPct val="0"/>
              </a:spcAft>
              <a:buChar char="»"/>
              <a:defRPr sz="1200">
                <a:solidFill>
                  <a:schemeClr val="tx1"/>
                </a:solidFill>
                <a:latin typeface="+mn-lt"/>
              </a:defRPr>
            </a:lvl9pPr>
          </a:lstStyle>
          <a:p>
            <a:pPr marL="514350" indent="-514350">
              <a:buFont typeface="Arial" charset="0"/>
              <a:buAutoNum type="alphaUcPeriod"/>
            </a:pPr>
            <a:r>
              <a:rPr lang="en-US" altLang="en-US" kern="0" dirty="0">
                <a:ea typeface="MS PGothic" charset="-128"/>
              </a:rPr>
              <a:t>16</a:t>
            </a:r>
          </a:p>
          <a:p>
            <a:pPr marL="514350" indent="-514350">
              <a:buFont typeface="Arial" charset="0"/>
              <a:buAutoNum type="alphaUcPeriod"/>
            </a:pPr>
            <a:r>
              <a:rPr lang="en-US" altLang="en-US" kern="0" dirty="0">
                <a:ea typeface="MS PGothic" charset="-128"/>
              </a:rPr>
              <a:t>12</a:t>
            </a:r>
          </a:p>
          <a:p>
            <a:pPr marL="514350" indent="-514350">
              <a:buFont typeface="Arial" charset="0"/>
              <a:buAutoNum type="alphaUcPeriod"/>
            </a:pPr>
            <a:r>
              <a:rPr lang="en-US" altLang="en-US" kern="0" dirty="0">
                <a:ea typeface="MS PGothic" charset="-128"/>
              </a:rPr>
              <a:t>9</a:t>
            </a:r>
          </a:p>
          <a:p>
            <a:pPr marL="514350" indent="-514350">
              <a:buFont typeface="Arial" charset="0"/>
              <a:buAutoNum type="alphaUcPeriod"/>
            </a:pPr>
            <a:r>
              <a:rPr lang="en-US" altLang="en-US" kern="0" dirty="0">
                <a:ea typeface="MS PGothic" charset="-128"/>
              </a:rPr>
              <a:t>4</a:t>
            </a:r>
          </a:p>
        </p:txBody>
      </p:sp>
      <p:sp>
        <p:nvSpPr>
          <p:cNvPr id="6" name="Oval 5">
            <a:extLst>
              <a:ext uri="{FF2B5EF4-FFF2-40B4-BE49-F238E27FC236}">
                <a16:creationId xmlns:a16="http://schemas.microsoft.com/office/drawing/2014/main" id="{1E682CD6-AE4A-D142-AF52-10152429DAAB}"/>
              </a:ext>
            </a:extLst>
          </p:cNvPr>
          <p:cNvSpPr/>
          <p:nvPr/>
        </p:nvSpPr>
        <p:spPr bwMode="auto">
          <a:xfrm>
            <a:off x="253206" y="4653136"/>
            <a:ext cx="432048" cy="432048"/>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chemeClr val="bg1"/>
                </a:solidFill>
                <a:effectLst/>
                <a:latin typeface="Calibri" charset="0"/>
                <a:ea typeface="Calibri" charset="0"/>
                <a:cs typeface="Calibri" charset="0"/>
              </a:rPr>
              <a:t>1</a:t>
            </a:r>
          </a:p>
        </p:txBody>
      </p:sp>
      <p:sp>
        <p:nvSpPr>
          <p:cNvPr id="7" name="Oval 6">
            <a:extLst>
              <a:ext uri="{FF2B5EF4-FFF2-40B4-BE49-F238E27FC236}">
                <a16:creationId xmlns:a16="http://schemas.microsoft.com/office/drawing/2014/main" id="{F2D80E5B-227B-AD4B-8C3B-4745490921AF}"/>
              </a:ext>
            </a:extLst>
          </p:cNvPr>
          <p:cNvSpPr/>
          <p:nvPr/>
        </p:nvSpPr>
        <p:spPr bwMode="auto">
          <a:xfrm>
            <a:off x="1549350" y="5085184"/>
            <a:ext cx="432048" cy="432048"/>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bg1"/>
                </a:solidFill>
                <a:effectLst/>
                <a:latin typeface="Calibri" charset="0"/>
                <a:ea typeface="Calibri" charset="0"/>
                <a:cs typeface="Calibri" charset="0"/>
              </a:rPr>
              <a:t>3</a:t>
            </a:r>
          </a:p>
        </p:txBody>
      </p:sp>
      <p:sp>
        <p:nvSpPr>
          <p:cNvPr id="8" name="Oval 7">
            <a:extLst>
              <a:ext uri="{FF2B5EF4-FFF2-40B4-BE49-F238E27FC236}">
                <a16:creationId xmlns:a16="http://schemas.microsoft.com/office/drawing/2014/main" id="{B2726A43-C391-9040-B081-A68D7BC783E8}"/>
              </a:ext>
            </a:extLst>
          </p:cNvPr>
          <p:cNvSpPr/>
          <p:nvPr/>
        </p:nvSpPr>
        <p:spPr bwMode="auto">
          <a:xfrm>
            <a:off x="276308" y="5604573"/>
            <a:ext cx="432048" cy="432048"/>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bg1"/>
                </a:solidFill>
                <a:effectLst/>
                <a:latin typeface="Calibri" charset="0"/>
                <a:ea typeface="Calibri" charset="0"/>
                <a:cs typeface="Calibri" charset="0"/>
              </a:rPr>
              <a:t>2</a:t>
            </a:r>
          </a:p>
        </p:txBody>
      </p:sp>
      <p:sp>
        <p:nvSpPr>
          <p:cNvPr id="9" name="Oval 8">
            <a:extLst>
              <a:ext uri="{FF2B5EF4-FFF2-40B4-BE49-F238E27FC236}">
                <a16:creationId xmlns:a16="http://schemas.microsoft.com/office/drawing/2014/main" id="{BC36EF08-00FF-AA4E-9102-BF6B6FC114BF}"/>
              </a:ext>
            </a:extLst>
          </p:cNvPr>
          <p:cNvSpPr/>
          <p:nvPr/>
        </p:nvSpPr>
        <p:spPr bwMode="auto">
          <a:xfrm>
            <a:off x="2856202" y="5085184"/>
            <a:ext cx="432048" cy="432048"/>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bg1"/>
                </a:solidFill>
                <a:effectLst/>
                <a:latin typeface="Calibri" charset="0"/>
                <a:ea typeface="Calibri" charset="0"/>
                <a:cs typeface="Calibri" charset="0"/>
              </a:rPr>
              <a:t>4</a:t>
            </a:r>
          </a:p>
        </p:txBody>
      </p:sp>
      <p:sp>
        <p:nvSpPr>
          <p:cNvPr id="10" name="Oval 9">
            <a:extLst>
              <a:ext uri="{FF2B5EF4-FFF2-40B4-BE49-F238E27FC236}">
                <a16:creationId xmlns:a16="http://schemas.microsoft.com/office/drawing/2014/main" id="{E6F00D24-BD7D-3542-914E-8E61C01C72A4}"/>
              </a:ext>
            </a:extLst>
          </p:cNvPr>
          <p:cNvSpPr/>
          <p:nvPr/>
        </p:nvSpPr>
        <p:spPr bwMode="auto">
          <a:xfrm>
            <a:off x="4139952" y="4653136"/>
            <a:ext cx="432048" cy="432048"/>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bg1"/>
                </a:solidFill>
                <a:effectLst/>
                <a:latin typeface="Calibri" charset="0"/>
                <a:ea typeface="Calibri" charset="0"/>
                <a:cs typeface="Calibri" charset="0"/>
              </a:rPr>
              <a:t>5</a:t>
            </a:r>
          </a:p>
        </p:txBody>
      </p:sp>
      <p:sp>
        <p:nvSpPr>
          <p:cNvPr id="11" name="Oval 10">
            <a:extLst>
              <a:ext uri="{FF2B5EF4-FFF2-40B4-BE49-F238E27FC236}">
                <a16:creationId xmlns:a16="http://schemas.microsoft.com/office/drawing/2014/main" id="{CE744164-81A5-0541-9B43-673BB0B27980}"/>
              </a:ext>
            </a:extLst>
          </p:cNvPr>
          <p:cNvSpPr/>
          <p:nvPr/>
        </p:nvSpPr>
        <p:spPr bwMode="auto">
          <a:xfrm>
            <a:off x="4163054" y="5596242"/>
            <a:ext cx="432048" cy="432048"/>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bg1"/>
                </a:solidFill>
                <a:effectLst/>
                <a:latin typeface="Calibri" charset="0"/>
                <a:ea typeface="Calibri" charset="0"/>
                <a:cs typeface="Calibri" charset="0"/>
              </a:rPr>
              <a:t>6</a:t>
            </a:r>
          </a:p>
        </p:txBody>
      </p:sp>
      <p:cxnSp>
        <p:nvCxnSpPr>
          <p:cNvPr id="12" name="Straight Connector 11">
            <a:extLst>
              <a:ext uri="{FF2B5EF4-FFF2-40B4-BE49-F238E27FC236}">
                <a16:creationId xmlns:a16="http://schemas.microsoft.com/office/drawing/2014/main" id="{CAD56CD2-B76E-E74F-84E4-F843BD34DAAA}"/>
              </a:ext>
            </a:extLst>
          </p:cNvPr>
          <p:cNvCxnSpPr>
            <a:stCxn id="9" idx="6"/>
            <a:endCxn id="10" idx="1"/>
          </p:cNvCxnSpPr>
          <p:nvPr/>
        </p:nvCxnSpPr>
        <p:spPr bwMode="auto">
          <a:xfrm>
            <a:off x="685254" y="4869160"/>
            <a:ext cx="927368" cy="279296"/>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3" name="Straight Connector 12">
            <a:extLst>
              <a:ext uri="{FF2B5EF4-FFF2-40B4-BE49-F238E27FC236}">
                <a16:creationId xmlns:a16="http://schemas.microsoft.com/office/drawing/2014/main" id="{AD4D2073-2846-0443-A1CE-4A41AE902FC0}"/>
              </a:ext>
            </a:extLst>
          </p:cNvPr>
          <p:cNvCxnSpPr>
            <a:stCxn id="9" idx="4"/>
            <a:endCxn id="11" idx="0"/>
          </p:cNvCxnSpPr>
          <p:nvPr/>
        </p:nvCxnSpPr>
        <p:spPr bwMode="auto">
          <a:xfrm>
            <a:off x="469230" y="5085184"/>
            <a:ext cx="23102" cy="51105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4" name="Straight Connector 13">
            <a:extLst>
              <a:ext uri="{FF2B5EF4-FFF2-40B4-BE49-F238E27FC236}">
                <a16:creationId xmlns:a16="http://schemas.microsoft.com/office/drawing/2014/main" id="{FF036458-90BA-B94B-BBE8-9E4F07C55D2A}"/>
              </a:ext>
            </a:extLst>
          </p:cNvPr>
          <p:cNvCxnSpPr>
            <a:stCxn id="11" idx="6"/>
            <a:endCxn id="10" idx="3"/>
          </p:cNvCxnSpPr>
          <p:nvPr/>
        </p:nvCxnSpPr>
        <p:spPr bwMode="auto">
          <a:xfrm flipV="1">
            <a:off x="708356" y="5453960"/>
            <a:ext cx="904266" cy="358306"/>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5" name="Straight Connector 14">
            <a:extLst>
              <a:ext uri="{FF2B5EF4-FFF2-40B4-BE49-F238E27FC236}">
                <a16:creationId xmlns:a16="http://schemas.microsoft.com/office/drawing/2014/main" id="{8D0B4656-98D3-1D47-83DA-14294F7CC975}"/>
              </a:ext>
            </a:extLst>
          </p:cNvPr>
          <p:cNvCxnSpPr>
            <a:stCxn id="10" idx="6"/>
            <a:endCxn id="12" idx="2"/>
          </p:cNvCxnSpPr>
          <p:nvPr/>
        </p:nvCxnSpPr>
        <p:spPr bwMode="auto">
          <a:xfrm>
            <a:off x="1981398" y="5301208"/>
            <a:ext cx="874804"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6" name="Straight Connector 15">
            <a:extLst>
              <a:ext uri="{FF2B5EF4-FFF2-40B4-BE49-F238E27FC236}">
                <a16:creationId xmlns:a16="http://schemas.microsoft.com/office/drawing/2014/main" id="{220F4CD9-589E-AE44-BA9F-D41BDD8752C3}"/>
              </a:ext>
            </a:extLst>
          </p:cNvPr>
          <p:cNvCxnSpPr>
            <a:stCxn id="12" idx="7"/>
            <a:endCxn id="13" idx="2"/>
          </p:cNvCxnSpPr>
          <p:nvPr/>
        </p:nvCxnSpPr>
        <p:spPr bwMode="auto">
          <a:xfrm flipV="1">
            <a:off x="3224978" y="4869160"/>
            <a:ext cx="914974" cy="279296"/>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7" name="Straight Connector 16">
            <a:extLst>
              <a:ext uri="{FF2B5EF4-FFF2-40B4-BE49-F238E27FC236}">
                <a16:creationId xmlns:a16="http://schemas.microsoft.com/office/drawing/2014/main" id="{8DBFBF7F-A299-FC4B-BA08-D0FC523FF90E}"/>
              </a:ext>
            </a:extLst>
          </p:cNvPr>
          <p:cNvCxnSpPr>
            <a:stCxn id="12" idx="5"/>
            <a:endCxn id="14" idx="2"/>
          </p:cNvCxnSpPr>
          <p:nvPr/>
        </p:nvCxnSpPr>
        <p:spPr bwMode="auto">
          <a:xfrm>
            <a:off x="3224978" y="5453960"/>
            <a:ext cx="938076" cy="358306"/>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8" name="Straight Connector 17">
            <a:extLst>
              <a:ext uri="{FF2B5EF4-FFF2-40B4-BE49-F238E27FC236}">
                <a16:creationId xmlns:a16="http://schemas.microsoft.com/office/drawing/2014/main" id="{DE4ED48B-7739-B346-BE9D-DE5E05657278}"/>
              </a:ext>
            </a:extLst>
          </p:cNvPr>
          <p:cNvCxnSpPr>
            <a:stCxn id="14" idx="0"/>
            <a:endCxn id="13" idx="4"/>
          </p:cNvCxnSpPr>
          <p:nvPr/>
        </p:nvCxnSpPr>
        <p:spPr bwMode="auto">
          <a:xfrm flipH="1" flipV="1">
            <a:off x="4355976" y="5085184"/>
            <a:ext cx="23102" cy="511058"/>
          </a:xfrm>
          <a:prstGeom prst="line">
            <a:avLst/>
          </a:prstGeom>
          <a:solidFill>
            <a:schemeClr val="accent1"/>
          </a:solidFill>
          <a:ln w="9525" cap="flat" cmpd="sng" algn="ctr">
            <a:solidFill>
              <a:schemeClr val="tx1"/>
            </a:solidFill>
            <a:prstDash val="solid"/>
            <a:round/>
            <a:headEnd type="none" w="med" len="med"/>
            <a:tailEnd type="none" w="med" len="med"/>
          </a:ln>
          <a:effectLst/>
        </p:spPr>
      </p:cxnSp>
    </p:spTree>
    <p:extLst>
      <p:ext uri="{BB962C8B-B14F-4D97-AF65-F5344CB8AC3E}">
        <p14:creationId xmlns:p14="http://schemas.microsoft.com/office/powerpoint/2010/main" val="279538356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PQuestion"/>
          <p:cNvSpPr>
            <a:spLocks noGrp="1"/>
          </p:cNvSpPr>
          <p:nvPr>
            <p:ph type="title"/>
          </p:nvPr>
        </p:nvSpPr>
        <p:spPr/>
        <p:txBody>
          <a:bodyPr/>
          <a:lstStyle/>
          <a:p>
            <a:r>
              <a:rPr lang="en-US" altLang="en-US" dirty="0">
                <a:ea typeface="MS PGothic" charset="-128"/>
              </a:rPr>
              <a:t>When computing path counts for node 1 with BFS, the count at 6 is …</a:t>
            </a:r>
          </a:p>
        </p:txBody>
      </p:sp>
      <p:sp>
        <p:nvSpPr>
          <p:cNvPr id="13314" name="TPAnswers"/>
          <p:cNvSpPr>
            <a:spLocks noGrp="1"/>
          </p:cNvSpPr>
          <p:nvPr>
            <p:ph idx="1"/>
            <p:custDataLst>
              <p:tags r:id="rId2"/>
            </p:custDataLst>
          </p:nvPr>
        </p:nvSpPr>
        <p:spPr>
          <a:xfrm>
            <a:off x="179388" y="1700808"/>
            <a:ext cx="8305800" cy="4669830"/>
          </a:xfrm>
        </p:spPr>
        <p:txBody>
          <a:bodyPr>
            <a:normAutofit/>
          </a:bodyPr>
          <a:lstStyle/>
          <a:p>
            <a:pPr marL="514350" indent="-514350">
              <a:buFont typeface="Arial" charset="0"/>
              <a:buAutoNum type="alphaUcPeriod"/>
            </a:pPr>
            <a:r>
              <a:rPr lang="en-US" altLang="en-US" dirty="0">
                <a:ea typeface="MS PGothic" charset="-128"/>
              </a:rPr>
              <a:t>1</a:t>
            </a:r>
          </a:p>
          <a:p>
            <a:pPr marL="514350" indent="-514350">
              <a:buFont typeface="Arial" charset="0"/>
              <a:buAutoNum type="alphaUcPeriod"/>
            </a:pPr>
            <a:r>
              <a:rPr lang="en-US" altLang="en-US" dirty="0">
                <a:ea typeface="MS PGothic" charset="-128"/>
              </a:rPr>
              <a:t>2</a:t>
            </a:r>
          </a:p>
          <a:p>
            <a:pPr marL="514350" indent="-514350">
              <a:buFont typeface="Arial" charset="0"/>
              <a:buAutoNum type="alphaUcPeriod"/>
            </a:pPr>
            <a:r>
              <a:rPr lang="en-US" altLang="en-US" dirty="0">
                <a:ea typeface="MS PGothic" charset="-128"/>
              </a:rPr>
              <a:t>3</a:t>
            </a:r>
          </a:p>
          <a:p>
            <a:pPr marL="514350" indent="-514350">
              <a:buFont typeface="Arial" charset="0"/>
              <a:buAutoNum type="alphaUcPeriod"/>
            </a:pPr>
            <a:r>
              <a:rPr lang="en-US" altLang="en-US" dirty="0">
                <a:ea typeface="MS PGothic" charset="-128"/>
              </a:rPr>
              <a:t>4</a:t>
            </a:r>
          </a:p>
        </p:txBody>
      </p:sp>
      <p:sp>
        <p:nvSpPr>
          <p:cNvPr id="2" name="Footer Placeholder 1">
            <a:extLst>
              <a:ext uri="{FF2B5EF4-FFF2-40B4-BE49-F238E27FC236}">
                <a16:creationId xmlns:a16="http://schemas.microsoft.com/office/drawing/2014/main" id="{100B4DD8-5415-4641-81AA-D8CE366E5FE5}"/>
              </a:ext>
            </a:extLst>
          </p:cNvPr>
          <p:cNvSpPr>
            <a:spLocks noGrp="1"/>
          </p:cNvSpPr>
          <p:nvPr>
            <p:ph type="ftr" sz="quarter" idx="10"/>
          </p:nvPr>
        </p:nvSpPr>
        <p:spPr/>
        <p:txBody>
          <a:bodyPr/>
          <a:lstStyle/>
          <a:p>
            <a:r>
              <a:rPr lang="fr-CH"/>
              <a:t>©2021, Karl Aberer, EPFL-IC, Laboratoire de systèmes d'informations répartis </a:t>
            </a:r>
            <a:endParaRPr lang="en-GB" dirty="0"/>
          </a:p>
        </p:txBody>
      </p:sp>
      <p:sp>
        <p:nvSpPr>
          <p:cNvPr id="5" name="Oval 4"/>
          <p:cNvSpPr/>
          <p:nvPr/>
        </p:nvSpPr>
        <p:spPr bwMode="auto">
          <a:xfrm>
            <a:off x="173882" y="4801647"/>
            <a:ext cx="432048" cy="432048"/>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chemeClr val="bg1"/>
                </a:solidFill>
                <a:effectLst/>
                <a:latin typeface="Calibri" charset="0"/>
                <a:ea typeface="Calibri" charset="0"/>
                <a:cs typeface="Calibri" charset="0"/>
              </a:rPr>
              <a:t>1</a:t>
            </a:r>
          </a:p>
        </p:txBody>
      </p:sp>
      <p:sp>
        <p:nvSpPr>
          <p:cNvPr id="6" name="Oval 5"/>
          <p:cNvSpPr/>
          <p:nvPr/>
        </p:nvSpPr>
        <p:spPr bwMode="auto">
          <a:xfrm>
            <a:off x="1470026" y="5233695"/>
            <a:ext cx="432048" cy="432048"/>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bg1"/>
                </a:solidFill>
                <a:effectLst/>
                <a:latin typeface="Calibri" charset="0"/>
                <a:ea typeface="Calibri" charset="0"/>
                <a:cs typeface="Calibri" charset="0"/>
              </a:rPr>
              <a:t>3</a:t>
            </a:r>
          </a:p>
        </p:txBody>
      </p:sp>
      <p:sp>
        <p:nvSpPr>
          <p:cNvPr id="7" name="Oval 6"/>
          <p:cNvSpPr/>
          <p:nvPr/>
        </p:nvSpPr>
        <p:spPr bwMode="auto">
          <a:xfrm>
            <a:off x="196984" y="5744753"/>
            <a:ext cx="432048" cy="432048"/>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bg1"/>
                </a:solidFill>
                <a:effectLst/>
                <a:latin typeface="Calibri" charset="0"/>
                <a:ea typeface="Calibri" charset="0"/>
                <a:cs typeface="Calibri" charset="0"/>
              </a:rPr>
              <a:t>2</a:t>
            </a:r>
          </a:p>
        </p:txBody>
      </p:sp>
      <p:sp>
        <p:nvSpPr>
          <p:cNvPr id="8" name="Oval 7"/>
          <p:cNvSpPr/>
          <p:nvPr/>
        </p:nvSpPr>
        <p:spPr bwMode="auto">
          <a:xfrm>
            <a:off x="2776878" y="5233695"/>
            <a:ext cx="432048" cy="432048"/>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bg1"/>
                </a:solidFill>
                <a:effectLst/>
                <a:latin typeface="Calibri" charset="0"/>
                <a:ea typeface="Calibri" charset="0"/>
                <a:cs typeface="Calibri" charset="0"/>
              </a:rPr>
              <a:t>4</a:t>
            </a:r>
          </a:p>
        </p:txBody>
      </p:sp>
      <p:sp>
        <p:nvSpPr>
          <p:cNvPr id="9" name="Oval 8"/>
          <p:cNvSpPr/>
          <p:nvPr/>
        </p:nvSpPr>
        <p:spPr bwMode="auto">
          <a:xfrm>
            <a:off x="4060628" y="4801647"/>
            <a:ext cx="432048" cy="432048"/>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bg1"/>
                </a:solidFill>
                <a:effectLst/>
                <a:latin typeface="Calibri" charset="0"/>
                <a:ea typeface="Calibri" charset="0"/>
                <a:cs typeface="Calibri" charset="0"/>
              </a:rPr>
              <a:t>5</a:t>
            </a:r>
          </a:p>
        </p:txBody>
      </p:sp>
      <p:sp>
        <p:nvSpPr>
          <p:cNvPr id="10" name="Oval 9"/>
          <p:cNvSpPr/>
          <p:nvPr/>
        </p:nvSpPr>
        <p:spPr bwMode="auto">
          <a:xfrm>
            <a:off x="4083730" y="5744753"/>
            <a:ext cx="432048" cy="432048"/>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bg1"/>
                </a:solidFill>
                <a:effectLst/>
                <a:latin typeface="Calibri" charset="0"/>
                <a:ea typeface="Calibri" charset="0"/>
                <a:cs typeface="Calibri" charset="0"/>
              </a:rPr>
              <a:t>6</a:t>
            </a:r>
          </a:p>
        </p:txBody>
      </p:sp>
      <p:cxnSp>
        <p:nvCxnSpPr>
          <p:cNvPr id="11" name="Straight Connector 10"/>
          <p:cNvCxnSpPr>
            <a:stCxn id="8" idx="6"/>
            <a:endCxn id="9" idx="1"/>
          </p:cNvCxnSpPr>
          <p:nvPr/>
        </p:nvCxnSpPr>
        <p:spPr bwMode="auto">
          <a:xfrm>
            <a:off x="605930" y="5017671"/>
            <a:ext cx="927368" cy="279296"/>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2" name="Straight Connector 11"/>
          <p:cNvCxnSpPr>
            <a:stCxn id="8" idx="4"/>
            <a:endCxn id="10" idx="0"/>
          </p:cNvCxnSpPr>
          <p:nvPr/>
        </p:nvCxnSpPr>
        <p:spPr bwMode="auto">
          <a:xfrm>
            <a:off x="389906" y="5233695"/>
            <a:ext cx="23102" cy="51105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3" name="Straight Connector 12"/>
          <p:cNvCxnSpPr>
            <a:stCxn id="10" idx="6"/>
            <a:endCxn id="9" idx="3"/>
          </p:cNvCxnSpPr>
          <p:nvPr/>
        </p:nvCxnSpPr>
        <p:spPr bwMode="auto">
          <a:xfrm flipV="1">
            <a:off x="629032" y="5602471"/>
            <a:ext cx="904266" cy="358306"/>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4" name="Straight Connector 13"/>
          <p:cNvCxnSpPr>
            <a:stCxn id="9" idx="6"/>
            <a:endCxn id="11" idx="2"/>
          </p:cNvCxnSpPr>
          <p:nvPr/>
        </p:nvCxnSpPr>
        <p:spPr bwMode="auto">
          <a:xfrm>
            <a:off x="1902074" y="5449719"/>
            <a:ext cx="874804"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5" name="Straight Connector 14"/>
          <p:cNvCxnSpPr>
            <a:stCxn id="11" idx="7"/>
            <a:endCxn id="12" idx="2"/>
          </p:cNvCxnSpPr>
          <p:nvPr/>
        </p:nvCxnSpPr>
        <p:spPr bwMode="auto">
          <a:xfrm flipV="1">
            <a:off x="3145654" y="5017671"/>
            <a:ext cx="914974" cy="279296"/>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6" name="Straight Connector 15"/>
          <p:cNvCxnSpPr>
            <a:stCxn id="11" idx="5"/>
            <a:endCxn id="13" idx="2"/>
          </p:cNvCxnSpPr>
          <p:nvPr/>
        </p:nvCxnSpPr>
        <p:spPr bwMode="auto">
          <a:xfrm>
            <a:off x="3145654" y="5602471"/>
            <a:ext cx="938076" cy="358306"/>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7" name="Straight Connector 16"/>
          <p:cNvCxnSpPr>
            <a:stCxn id="13" idx="0"/>
            <a:endCxn id="12" idx="4"/>
          </p:cNvCxnSpPr>
          <p:nvPr/>
        </p:nvCxnSpPr>
        <p:spPr bwMode="auto">
          <a:xfrm flipH="1" flipV="1">
            <a:off x="4276652" y="5233695"/>
            <a:ext cx="23102" cy="511058"/>
          </a:xfrm>
          <a:prstGeom prst="line">
            <a:avLst/>
          </a:prstGeom>
          <a:solidFill>
            <a:schemeClr val="accent1"/>
          </a:solidFill>
          <a:ln w="9525" cap="flat" cmpd="sng" algn="ctr">
            <a:solidFill>
              <a:schemeClr val="tx1"/>
            </a:solidFill>
            <a:prstDash val="solid"/>
            <a:round/>
            <a:headEnd type="none" w="med" len="med"/>
            <a:tailEnd type="none" w="med" len="med"/>
          </a:ln>
          <a:effectLst/>
        </p:spPr>
      </p:cxnSp>
    </p:spTree>
    <p:custDataLst>
      <p:tags r:id="rId1"/>
    </p:custDataLst>
    <p:extLst>
      <p:ext uri="{BB962C8B-B14F-4D97-AF65-F5344CB8AC3E}">
        <p14:creationId xmlns:p14="http://schemas.microsoft.com/office/powerpoint/2010/main" val="24647403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Girvan-Newman Discussion</a:t>
            </a:r>
          </a:p>
        </p:txBody>
      </p:sp>
      <p:sp>
        <p:nvSpPr>
          <p:cNvPr id="3" name="Content Placeholder 2"/>
          <p:cNvSpPr>
            <a:spLocks noGrp="1"/>
          </p:cNvSpPr>
          <p:nvPr>
            <p:ph idx="1"/>
          </p:nvPr>
        </p:nvSpPr>
        <p:spPr/>
        <p:txBody>
          <a:bodyPr/>
          <a:lstStyle/>
          <a:p>
            <a:r>
              <a:rPr lang="en-US" sz="2800" dirty="0"/>
              <a:t>Classical method</a:t>
            </a:r>
          </a:p>
          <a:p>
            <a:pPr marL="457200" indent="-457200">
              <a:buFont typeface="Arial" charset="0"/>
              <a:buChar char="•"/>
            </a:pPr>
            <a:r>
              <a:rPr lang="en-US" sz="2800" dirty="0"/>
              <a:t>Works for smaller networks</a:t>
            </a:r>
          </a:p>
          <a:p>
            <a:endParaRPr lang="en-US" sz="2800" dirty="0"/>
          </a:p>
          <a:p>
            <a:r>
              <a:rPr lang="en-US" sz="2800" dirty="0"/>
              <a:t>Complexity</a:t>
            </a:r>
          </a:p>
          <a:p>
            <a:pPr marL="457200" indent="-457200">
              <a:buFont typeface="Arial" charset="0"/>
              <a:buChar char="•"/>
            </a:pPr>
            <a:r>
              <a:rPr lang="en-US" sz="2800" dirty="0"/>
              <a:t>Computation of </a:t>
            </a:r>
            <a:r>
              <a:rPr lang="en-US" sz="2800" dirty="0" err="1"/>
              <a:t>betweenness</a:t>
            </a:r>
            <a:r>
              <a:rPr lang="en-US" sz="2800" dirty="0"/>
              <a:t> for one link: O(n</a:t>
            </a:r>
            <a:r>
              <a:rPr lang="en-US" sz="2800" baseline="30000" dirty="0"/>
              <a:t>2</a:t>
            </a:r>
            <a:r>
              <a:rPr lang="en-US" sz="2800" dirty="0"/>
              <a:t>)</a:t>
            </a:r>
          </a:p>
          <a:p>
            <a:pPr marL="457200" indent="-457200">
              <a:buFont typeface="Arial" charset="0"/>
              <a:buChar char="•"/>
            </a:pPr>
            <a:r>
              <a:rPr lang="en-US" sz="2800" dirty="0"/>
              <a:t>Computation of </a:t>
            </a:r>
            <a:r>
              <a:rPr lang="en-US" sz="2800" dirty="0" err="1"/>
              <a:t>betweenness</a:t>
            </a:r>
            <a:r>
              <a:rPr lang="en-US" sz="2800" dirty="0"/>
              <a:t> for all links: O(L n</a:t>
            </a:r>
            <a:r>
              <a:rPr lang="en-US" sz="2800" baseline="30000" dirty="0"/>
              <a:t>2</a:t>
            </a:r>
            <a:r>
              <a:rPr lang="en-US" sz="2800" dirty="0"/>
              <a:t>)</a:t>
            </a:r>
          </a:p>
          <a:p>
            <a:pPr marL="457200" indent="-457200">
              <a:buFont typeface="Arial" charset="0"/>
              <a:buChar char="•"/>
            </a:pPr>
            <a:r>
              <a:rPr lang="en-US" sz="2800" dirty="0"/>
              <a:t>Sparse matrix:  O(n</a:t>
            </a:r>
            <a:r>
              <a:rPr lang="en-US" sz="2800" baseline="30000" dirty="0"/>
              <a:t>3</a:t>
            </a:r>
            <a:r>
              <a:rPr lang="en-US" sz="2800" dirty="0"/>
              <a:t>)</a:t>
            </a:r>
          </a:p>
          <a:p>
            <a:pPr marL="457200" indent="-457200">
              <a:buFont typeface="Arial" charset="0"/>
              <a:buChar char="•"/>
            </a:pPr>
            <a:endParaRPr lang="en-US" sz="2800" dirty="0"/>
          </a:p>
          <a:p>
            <a:pPr marL="457200" indent="-457200">
              <a:buFont typeface="Arial" charset="0"/>
              <a:buChar char="•"/>
            </a:pPr>
            <a:endParaRPr lang="en-US" sz="2800" dirty="0"/>
          </a:p>
          <a:p>
            <a:endParaRPr lang="en-US" sz="2800" dirty="0"/>
          </a:p>
        </p:txBody>
      </p:sp>
      <p:sp>
        <p:nvSpPr>
          <p:cNvPr id="4" name="Footer Placeholder 3"/>
          <p:cNvSpPr>
            <a:spLocks noGrp="1"/>
          </p:cNvSpPr>
          <p:nvPr>
            <p:ph type="ftr" sz="quarter" idx="10"/>
          </p:nvPr>
        </p:nvSpPr>
        <p:spPr/>
        <p:txBody>
          <a:bodyPr/>
          <a:lstStyle/>
          <a:p>
            <a:r>
              <a:rPr lang="fr-CH"/>
              <a:t>©2021, Karl Aberer, EPFL-IC, Laboratoire de systèmes d'informations répartis </a:t>
            </a:r>
            <a:endParaRPr lang="en-GB" dirty="0"/>
          </a:p>
        </p:txBody>
      </p:sp>
    </p:spTree>
    <p:extLst>
      <p:ext uri="{BB962C8B-B14F-4D97-AF65-F5344CB8AC3E}">
        <p14:creationId xmlns:p14="http://schemas.microsoft.com/office/powerpoint/2010/main" val="168633981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References</a:t>
            </a:r>
          </a:p>
        </p:txBody>
      </p:sp>
      <p:sp>
        <p:nvSpPr>
          <p:cNvPr id="3" name="Content Placeholder 2"/>
          <p:cNvSpPr>
            <a:spLocks noGrp="1"/>
          </p:cNvSpPr>
          <p:nvPr>
            <p:ph idx="1"/>
          </p:nvPr>
        </p:nvSpPr>
        <p:spPr/>
        <p:txBody>
          <a:bodyPr/>
          <a:lstStyle/>
          <a:p>
            <a:r>
              <a:rPr lang="en-US" sz="2400" dirty="0"/>
              <a:t>The slides are loosely based also on:</a:t>
            </a:r>
          </a:p>
          <a:p>
            <a:pPr marL="1200150" lvl="1" indent="-457200">
              <a:buFontTx/>
              <a:buChar char="-"/>
            </a:pPr>
            <a:r>
              <a:rPr lang="en-US" sz="2000" dirty="0">
                <a:hlinkClick r:id="rId3"/>
              </a:rPr>
              <a:t>http://barabasilab.neu.edu/courses/phys5116/</a:t>
            </a:r>
            <a:endParaRPr lang="en-US" sz="2000" dirty="0"/>
          </a:p>
          <a:p>
            <a:r>
              <a:rPr lang="en-US" sz="2400" dirty="0"/>
              <a:t>Papers </a:t>
            </a:r>
          </a:p>
          <a:p>
            <a:pPr lvl="1"/>
            <a:r>
              <a:rPr lang="en-US" sz="2000" dirty="0" err="1"/>
              <a:t>Blondel</a:t>
            </a:r>
            <a:r>
              <a:rPr lang="en-US" sz="2000" dirty="0"/>
              <a:t>, Vincent D., et al. "Fast unfolding of communities in large networks." </a:t>
            </a:r>
            <a:r>
              <a:rPr lang="en-US" sz="2000" i="1" dirty="0"/>
              <a:t>Journal of statistical mechanics: theory and experiment</a:t>
            </a:r>
            <a:r>
              <a:rPr lang="en-US" sz="2000" dirty="0"/>
              <a:t> 2008.10 (2008): P10008</a:t>
            </a:r>
          </a:p>
          <a:p>
            <a:pPr lvl="1"/>
            <a:r>
              <a:rPr lang="en-US" sz="2000" dirty="0"/>
              <a:t>Girvan, Michelle, and Mark EJ Newman. "Community structure in social and biological networks." </a:t>
            </a:r>
            <a:r>
              <a:rPr lang="en-US" sz="2000" i="1" dirty="0"/>
              <a:t>Proceedings of the national academy of sciences</a:t>
            </a:r>
            <a:r>
              <a:rPr lang="en-US" sz="2000" dirty="0"/>
              <a:t> 99.12 (2002): 7821-7826.</a:t>
            </a:r>
          </a:p>
        </p:txBody>
      </p:sp>
      <p:sp>
        <p:nvSpPr>
          <p:cNvPr id="4" name="Footer Placeholder 3"/>
          <p:cNvSpPr>
            <a:spLocks noGrp="1"/>
          </p:cNvSpPr>
          <p:nvPr>
            <p:ph type="ftr" sz="quarter" idx="10"/>
          </p:nvPr>
        </p:nvSpPr>
        <p:spPr/>
        <p:txBody>
          <a:bodyPr/>
          <a:lstStyle/>
          <a:p>
            <a:r>
              <a:rPr lang="fr-CH"/>
              <a:t>©2021, Karl Aberer, EPFL-IC, Laboratoire de systèmes d'informations répartis </a:t>
            </a:r>
            <a:endParaRPr lang="en-GB" dirty="0"/>
          </a:p>
        </p:txBody>
      </p:sp>
    </p:spTree>
    <p:extLst>
      <p:ext uri="{BB962C8B-B14F-4D97-AF65-F5344CB8AC3E}">
        <p14:creationId xmlns:p14="http://schemas.microsoft.com/office/powerpoint/2010/main" val="19778617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Data Mining</a:t>
            </a:r>
          </a:p>
        </p:txBody>
      </p:sp>
      <p:sp>
        <p:nvSpPr>
          <p:cNvPr id="3" name="Content Placeholder 2"/>
          <p:cNvSpPr>
            <a:spLocks noGrp="1"/>
          </p:cNvSpPr>
          <p:nvPr>
            <p:ph idx="1"/>
          </p:nvPr>
        </p:nvSpPr>
        <p:spPr/>
        <p:txBody>
          <a:bodyPr/>
          <a:lstStyle/>
          <a:p>
            <a:r>
              <a:rPr lang="en-GB" dirty="0"/>
              <a:t>Most of this data is useless</a:t>
            </a:r>
          </a:p>
          <a:p>
            <a:pPr marL="457200" indent="-457200">
              <a:buFont typeface="Lucida Grande"/>
              <a:buChar char="-"/>
            </a:pPr>
            <a:endParaRPr lang="en-GB" dirty="0"/>
          </a:p>
          <a:p>
            <a:pPr marL="457200" indent="-457200">
              <a:buFont typeface="Lucida Grande"/>
              <a:buChar char="-"/>
            </a:pPr>
            <a:endParaRPr lang="en-GB" dirty="0"/>
          </a:p>
          <a:p>
            <a:r>
              <a:rPr lang="en-GB" dirty="0"/>
              <a:t>		</a:t>
            </a:r>
            <a:r>
              <a:rPr lang="en-GB" sz="2400" dirty="0"/>
              <a:t>pictures of drunk people</a:t>
            </a:r>
          </a:p>
          <a:p>
            <a:pPr>
              <a:spcBef>
                <a:spcPts val="0"/>
              </a:spcBef>
            </a:pPr>
            <a:r>
              <a:rPr lang="en-GB" sz="1200" dirty="0"/>
              <a:t>  </a:t>
            </a:r>
            <a:r>
              <a:rPr lang="en-GB" sz="2800" dirty="0"/>
              <a:t>	</a:t>
            </a:r>
          </a:p>
          <a:p>
            <a:r>
              <a:rPr lang="en-GB" sz="2400" dirty="0"/>
              <a:t>		videos of cats</a:t>
            </a:r>
          </a:p>
          <a:p>
            <a:pPr>
              <a:spcBef>
                <a:spcPts val="0"/>
              </a:spcBef>
            </a:pPr>
            <a:r>
              <a:rPr lang="en-GB" sz="2800" dirty="0"/>
              <a:t> 	</a:t>
            </a:r>
          </a:p>
          <a:p>
            <a:pPr>
              <a:spcBef>
                <a:spcPts val="0"/>
              </a:spcBef>
            </a:pPr>
            <a:r>
              <a:rPr lang="en-GB" sz="2800" dirty="0"/>
              <a:t>		</a:t>
            </a:r>
            <a:r>
              <a:rPr lang="en-GB" sz="2400" dirty="0"/>
              <a:t>royal baby, Justin </a:t>
            </a:r>
            <a:r>
              <a:rPr lang="en-GB" sz="2400" dirty="0" err="1"/>
              <a:t>Bieber</a:t>
            </a:r>
            <a:endParaRPr lang="en-GB" sz="2400" dirty="0"/>
          </a:p>
          <a:p>
            <a:pPr>
              <a:spcBef>
                <a:spcPts val="0"/>
              </a:spcBef>
            </a:pPr>
            <a:r>
              <a:rPr lang="en-GB" sz="2400" dirty="0"/>
              <a:t>	</a:t>
            </a:r>
          </a:p>
          <a:p>
            <a:r>
              <a:rPr lang="en-GB" sz="2400" dirty="0"/>
              <a:t>		SMS to girlfriend</a:t>
            </a:r>
          </a:p>
          <a:p>
            <a:endParaRPr lang="en-GB" sz="2800" dirty="0"/>
          </a:p>
          <a:p>
            <a:endParaRPr lang="en-GB" dirty="0"/>
          </a:p>
        </p:txBody>
      </p:sp>
      <p:sp>
        <p:nvSpPr>
          <p:cNvPr id="4" name="Footer Placeholder 3"/>
          <p:cNvSpPr>
            <a:spLocks noGrp="1"/>
          </p:cNvSpPr>
          <p:nvPr>
            <p:ph type="ftr" sz="quarter" idx="10"/>
          </p:nvPr>
        </p:nvSpPr>
        <p:spPr/>
        <p:txBody>
          <a:bodyPr/>
          <a:lstStyle/>
          <a:p>
            <a:r>
              <a:rPr lang="fr-CH"/>
              <a:t>©2021, Karl Aberer, EPFL-IC, Laboratoire de systèmes d'informations répartis </a:t>
            </a:r>
            <a:endParaRPr lang="en-GB" dirty="0"/>
          </a:p>
        </p:txBody>
      </p:sp>
      <p:pic>
        <p:nvPicPr>
          <p:cNvPr id="5" name="Picture 4"/>
          <p:cNvPicPr>
            <a:picLocks noChangeAspect="1"/>
          </p:cNvPicPr>
          <p:nvPr/>
        </p:nvPicPr>
        <p:blipFill>
          <a:blip r:embed="rId3"/>
          <a:stretch>
            <a:fillRect/>
          </a:stretch>
        </p:blipFill>
        <p:spPr>
          <a:xfrm>
            <a:off x="1115618" y="3034631"/>
            <a:ext cx="936104" cy="623359"/>
          </a:xfrm>
          <a:prstGeom prst="rect">
            <a:avLst/>
          </a:prstGeom>
        </p:spPr>
      </p:pic>
      <p:pic>
        <p:nvPicPr>
          <p:cNvPr id="6" name="Picture 5"/>
          <p:cNvPicPr>
            <a:picLocks noChangeAspect="1"/>
          </p:cNvPicPr>
          <p:nvPr/>
        </p:nvPicPr>
        <p:blipFill>
          <a:blip r:embed="rId4"/>
          <a:stretch>
            <a:fillRect/>
          </a:stretch>
        </p:blipFill>
        <p:spPr>
          <a:xfrm>
            <a:off x="1269363" y="3964433"/>
            <a:ext cx="628614" cy="629661"/>
          </a:xfrm>
          <a:prstGeom prst="rect">
            <a:avLst/>
          </a:prstGeom>
        </p:spPr>
      </p:pic>
      <p:pic>
        <p:nvPicPr>
          <p:cNvPr id="7" name="Picture 6"/>
          <p:cNvPicPr>
            <a:picLocks noChangeAspect="1"/>
          </p:cNvPicPr>
          <p:nvPr/>
        </p:nvPicPr>
        <p:blipFill>
          <a:blip r:embed="rId5"/>
          <a:stretch>
            <a:fillRect/>
          </a:stretch>
        </p:blipFill>
        <p:spPr>
          <a:xfrm>
            <a:off x="1259632" y="5602202"/>
            <a:ext cx="648072" cy="635110"/>
          </a:xfrm>
          <a:prstGeom prst="rect">
            <a:avLst/>
          </a:prstGeom>
        </p:spPr>
      </p:pic>
      <p:pic>
        <p:nvPicPr>
          <p:cNvPr id="8" name="Picture 7"/>
          <p:cNvPicPr>
            <a:picLocks noChangeAspect="1"/>
          </p:cNvPicPr>
          <p:nvPr/>
        </p:nvPicPr>
        <p:blipFill>
          <a:blip r:embed="rId6"/>
          <a:stretch>
            <a:fillRect/>
          </a:stretch>
        </p:blipFill>
        <p:spPr>
          <a:xfrm>
            <a:off x="1259632" y="4798831"/>
            <a:ext cx="648072" cy="659359"/>
          </a:xfrm>
          <a:prstGeom prst="rect">
            <a:avLst/>
          </a:prstGeom>
        </p:spPr>
      </p:pic>
    </p:spTree>
    <p:extLst>
      <p:ext uri="{BB962C8B-B14F-4D97-AF65-F5344CB8AC3E}">
        <p14:creationId xmlns:p14="http://schemas.microsoft.com/office/powerpoint/2010/main" val="31840141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Data Mining Challenge</a:t>
            </a:r>
          </a:p>
        </p:txBody>
      </p:sp>
      <p:sp>
        <p:nvSpPr>
          <p:cNvPr id="3" name="Content Placeholder 2"/>
          <p:cNvSpPr>
            <a:spLocks noGrp="1"/>
          </p:cNvSpPr>
          <p:nvPr>
            <p:ph idx="1"/>
          </p:nvPr>
        </p:nvSpPr>
        <p:spPr/>
        <p:txBody>
          <a:bodyPr/>
          <a:lstStyle/>
          <a:p>
            <a:r>
              <a:rPr lang="en-GB" sz="2800" dirty="0"/>
              <a:t>Transform masses of data into actionable intelligence</a:t>
            </a:r>
          </a:p>
          <a:p>
            <a:pPr marL="457200" indent="-457200">
              <a:buFont typeface="Lucida Grande"/>
              <a:buChar char="-"/>
            </a:pPr>
            <a:r>
              <a:rPr lang="en-GB" sz="2800" dirty="0"/>
              <a:t>From transaction data to market insights</a:t>
            </a:r>
          </a:p>
          <a:p>
            <a:pPr marL="457200" indent="-457200">
              <a:buFont typeface="Lucida Grande"/>
              <a:buChar char="-"/>
            </a:pPr>
            <a:r>
              <a:rPr lang="en-GB" sz="2800" dirty="0"/>
              <a:t>From observational data (satellite, sensors) to new scientific hypothesis </a:t>
            </a:r>
          </a:p>
          <a:p>
            <a:pPr marL="457200" indent="-457200">
              <a:buFont typeface="Lucida Grande"/>
              <a:buChar char="-"/>
            </a:pPr>
            <a:r>
              <a:rPr lang="en-GB" sz="2800" dirty="0"/>
              <a:t>From web usage data to better user interfaces</a:t>
            </a:r>
          </a:p>
          <a:p>
            <a:pPr marL="457200" indent="-457200">
              <a:buFont typeface="Lucida Grande"/>
              <a:buChar char="-"/>
            </a:pPr>
            <a:r>
              <a:rPr lang="en-GB" sz="2800" dirty="0"/>
              <a:t>...</a:t>
            </a:r>
          </a:p>
          <a:p>
            <a:endParaRPr lang="en-GB" sz="2800" dirty="0"/>
          </a:p>
          <a:p>
            <a:r>
              <a:rPr lang="en-GB" sz="2800" dirty="0"/>
              <a:t>Analysis of large data sets to find relationships and to summarize the data in novel ways that are both </a:t>
            </a:r>
            <a:r>
              <a:rPr lang="en-GB" sz="2800" u="sng" dirty="0"/>
              <a:t>understandable</a:t>
            </a:r>
            <a:r>
              <a:rPr lang="en-GB" sz="2800" dirty="0"/>
              <a:t> and </a:t>
            </a:r>
            <a:r>
              <a:rPr lang="en-GB" sz="2800" u="sng" dirty="0"/>
              <a:t>useful</a:t>
            </a:r>
          </a:p>
          <a:p>
            <a:pPr marL="457200" indent="-457200">
              <a:buFont typeface="Lucida Grande"/>
              <a:buChar char="-"/>
            </a:pPr>
            <a:endParaRPr lang="en-GB" sz="2800" dirty="0"/>
          </a:p>
        </p:txBody>
      </p:sp>
      <p:sp>
        <p:nvSpPr>
          <p:cNvPr id="4" name="Footer Placeholder 3"/>
          <p:cNvSpPr>
            <a:spLocks noGrp="1"/>
          </p:cNvSpPr>
          <p:nvPr>
            <p:ph type="ftr" sz="quarter" idx="10"/>
          </p:nvPr>
        </p:nvSpPr>
        <p:spPr/>
        <p:txBody>
          <a:bodyPr/>
          <a:lstStyle/>
          <a:p>
            <a:r>
              <a:rPr lang="fr-CH"/>
              <a:t>©2021, Karl Aberer, EPFL-IC, Laboratoire de systèmes d'informations répartis </a:t>
            </a:r>
            <a:endParaRPr lang="en-GB" dirty="0"/>
          </a:p>
        </p:txBody>
      </p:sp>
    </p:spTree>
    <p:extLst>
      <p:ext uri="{BB962C8B-B14F-4D97-AF65-F5344CB8AC3E}">
        <p14:creationId xmlns:p14="http://schemas.microsoft.com/office/powerpoint/2010/main" val="8522405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Tackling the Data Mining Challenge</a:t>
            </a:r>
          </a:p>
        </p:txBody>
      </p:sp>
      <p:sp>
        <p:nvSpPr>
          <p:cNvPr id="3" name="Content Placeholder 2"/>
          <p:cNvSpPr>
            <a:spLocks noGrp="1"/>
          </p:cNvSpPr>
          <p:nvPr>
            <p:ph idx="1"/>
          </p:nvPr>
        </p:nvSpPr>
        <p:spPr/>
        <p:txBody>
          <a:bodyPr/>
          <a:lstStyle/>
          <a:p>
            <a:r>
              <a:rPr lang="en-GB" dirty="0"/>
              <a:t>Practical Questions</a:t>
            </a:r>
          </a:p>
          <a:p>
            <a:pPr lvl="1"/>
            <a:r>
              <a:rPr lang="en-GB" dirty="0"/>
              <a:t>Data Access (ownership!)</a:t>
            </a:r>
          </a:p>
          <a:p>
            <a:pPr lvl="1"/>
            <a:r>
              <a:rPr lang="en-GB" dirty="0"/>
              <a:t>Domain knowledge (expertise!)</a:t>
            </a:r>
          </a:p>
          <a:p>
            <a:endParaRPr lang="en-GB" dirty="0"/>
          </a:p>
          <a:p>
            <a:r>
              <a:rPr lang="en-GB" dirty="0"/>
              <a:t>Technical Questions</a:t>
            </a:r>
          </a:p>
          <a:p>
            <a:pPr lvl="1">
              <a:buFont typeface="Lucida Grande"/>
              <a:buChar char="–"/>
            </a:pPr>
            <a:r>
              <a:rPr lang="en-GB" dirty="0"/>
              <a:t>Data management (store, index, retrieve): this is referred to as Big Data</a:t>
            </a:r>
          </a:p>
          <a:p>
            <a:pPr lvl="1">
              <a:buFont typeface="Lucida Grande"/>
              <a:buChar char="–"/>
            </a:pPr>
            <a:r>
              <a:rPr lang="en-GB" dirty="0"/>
              <a:t>Data mining: algorithmic approaches to produce insights</a:t>
            </a:r>
          </a:p>
          <a:p>
            <a:endParaRPr lang="en-GB" dirty="0"/>
          </a:p>
        </p:txBody>
      </p:sp>
      <p:sp>
        <p:nvSpPr>
          <p:cNvPr id="4" name="Footer Placeholder 3"/>
          <p:cNvSpPr>
            <a:spLocks noGrp="1"/>
          </p:cNvSpPr>
          <p:nvPr>
            <p:ph type="ftr" sz="quarter" idx="10"/>
          </p:nvPr>
        </p:nvSpPr>
        <p:spPr/>
        <p:txBody>
          <a:bodyPr/>
          <a:lstStyle/>
          <a:p>
            <a:r>
              <a:rPr lang="fr-CH"/>
              <a:t>©2021, Karl Aberer, EPFL-IC, Laboratoire de systèmes d'informations répartis </a:t>
            </a:r>
            <a:endParaRPr lang="en-GB" dirty="0"/>
          </a:p>
        </p:txBody>
      </p:sp>
    </p:spTree>
    <p:extLst>
      <p:ext uri="{BB962C8B-B14F-4D97-AF65-F5344CB8AC3E}">
        <p14:creationId xmlns:p14="http://schemas.microsoft.com/office/powerpoint/2010/main" val="31166362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Example: Shopping Basket Analysis </a:t>
            </a:r>
          </a:p>
        </p:txBody>
      </p:sp>
      <p:sp>
        <p:nvSpPr>
          <p:cNvPr id="4" name="Footer Placeholder 3"/>
          <p:cNvSpPr>
            <a:spLocks noGrp="1"/>
          </p:cNvSpPr>
          <p:nvPr>
            <p:ph type="ftr" sz="quarter" idx="10"/>
          </p:nvPr>
        </p:nvSpPr>
        <p:spPr/>
        <p:txBody>
          <a:bodyPr/>
          <a:lstStyle/>
          <a:p>
            <a:r>
              <a:rPr lang="fr-CH"/>
              <a:t>©2021, Karl Aberer, EPFL-IC, Laboratoire de systèmes d'informations répartis </a:t>
            </a:r>
            <a:endParaRPr lang="en-GB" dirty="0"/>
          </a:p>
        </p:txBody>
      </p:sp>
      <p:grpSp>
        <p:nvGrpSpPr>
          <p:cNvPr id="14" name="Group 13"/>
          <p:cNvGrpSpPr/>
          <p:nvPr/>
        </p:nvGrpSpPr>
        <p:grpSpPr>
          <a:xfrm>
            <a:off x="2628280" y="1702301"/>
            <a:ext cx="3096344" cy="2923449"/>
            <a:chOff x="3887924" y="2276872"/>
            <a:chExt cx="3096344" cy="2923449"/>
          </a:xfrm>
        </p:grpSpPr>
        <p:pic>
          <p:nvPicPr>
            <p:cNvPr id="5" name="Picture 4"/>
            <p:cNvPicPr>
              <a:picLocks noChangeAspect="1"/>
            </p:cNvPicPr>
            <p:nvPr/>
          </p:nvPicPr>
          <p:blipFill>
            <a:blip r:embed="rId3"/>
            <a:stretch>
              <a:fillRect/>
            </a:stretch>
          </p:blipFill>
          <p:spPr>
            <a:xfrm>
              <a:off x="3887924" y="2276872"/>
              <a:ext cx="1296144" cy="1296144"/>
            </a:xfrm>
            <a:prstGeom prst="rect">
              <a:avLst/>
            </a:prstGeom>
          </p:spPr>
        </p:pic>
        <p:sp>
          <p:nvSpPr>
            <p:cNvPr id="6" name="TextBox 5"/>
            <p:cNvSpPr txBox="1"/>
            <p:nvPr/>
          </p:nvSpPr>
          <p:spPr>
            <a:xfrm>
              <a:off x="5184068" y="2464017"/>
              <a:ext cx="1800200" cy="830997"/>
            </a:xfrm>
            <a:prstGeom prst="rect">
              <a:avLst/>
            </a:prstGeom>
            <a:noFill/>
          </p:spPr>
          <p:txBody>
            <a:bodyPr wrap="square" rtlCol="0">
              <a:spAutoFit/>
            </a:bodyPr>
            <a:lstStyle/>
            <a:p>
              <a:r>
                <a:rPr lang="en-GB" sz="2400" dirty="0">
                  <a:latin typeface="Calibri"/>
                  <a:cs typeface="Calibri"/>
                </a:rPr>
                <a:t>Purchase</a:t>
              </a:r>
            </a:p>
            <a:p>
              <a:r>
                <a:rPr lang="en-GB" sz="2400" dirty="0">
                  <a:latin typeface="Calibri"/>
                  <a:cs typeface="Calibri"/>
                </a:rPr>
                <a:t>transactions</a:t>
              </a:r>
            </a:p>
          </p:txBody>
        </p:sp>
        <p:pic>
          <p:nvPicPr>
            <p:cNvPr id="8" name="Picture 7"/>
            <p:cNvPicPr>
              <a:picLocks noChangeAspect="1"/>
            </p:cNvPicPr>
            <p:nvPr/>
          </p:nvPicPr>
          <p:blipFill>
            <a:blip r:embed="rId4"/>
            <a:stretch>
              <a:fillRect/>
            </a:stretch>
          </p:blipFill>
          <p:spPr>
            <a:xfrm>
              <a:off x="3995936" y="4077072"/>
              <a:ext cx="1080120" cy="1123249"/>
            </a:xfrm>
            <a:prstGeom prst="rect">
              <a:avLst/>
            </a:prstGeom>
          </p:spPr>
        </p:pic>
      </p:grpSp>
      <p:cxnSp>
        <p:nvCxnSpPr>
          <p:cNvPr id="13" name="Straight Arrow Connector 12"/>
          <p:cNvCxnSpPr>
            <a:stCxn id="5" idx="2"/>
            <a:endCxn id="8" idx="0"/>
          </p:cNvCxnSpPr>
          <p:nvPr/>
        </p:nvCxnSpPr>
        <p:spPr bwMode="auto">
          <a:xfrm>
            <a:off x="3276350" y="2998442"/>
            <a:ext cx="0" cy="504056"/>
          </a:xfrm>
          <a:prstGeom prst="straightConnector1">
            <a:avLst/>
          </a:prstGeom>
          <a:solidFill>
            <a:schemeClr val="accent1"/>
          </a:solidFill>
          <a:ln w="9525" cap="flat" cmpd="sng" algn="ctr">
            <a:solidFill>
              <a:schemeClr val="tx1"/>
            </a:solidFill>
            <a:prstDash val="solid"/>
            <a:round/>
            <a:headEnd type="none" w="med" len="med"/>
            <a:tailEnd type="arrow"/>
          </a:ln>
          <a:effectLst/>
        </p:spPr>
      </p:cxnSp>
      <p:grpSp>
        <p:nvGrpSpPr>
          <p:cNvPr id="21" name="Group 20"/>
          <p:cNvGrpSpPr/>
          <p:nvPr/>
        </p:nvGrpSpPr>
        <p:grpSpPr>
          <a:xfrm>
            <a:off x="540048" y="4985787"/>
            <a:ext cx="2232248" cy="1008112"/>
            <a:chOff x="1259632" y="5301208"/>
            <a:chExt cx="2232248" cy="1008112"/>
          </a:xfrm>
        </p:grpSpPr>
        <p:pic>
          <p:nvPicPr>
            <p:cNvPr id="15" name="Picture 14"/>
            <p:cNvPicPr>
              <a:picLocks noChangeAspect="1"/>
            </p:cNvPicPr>
            <p:nvPr/>
          </p:nvPicPr>
          <p:blipFill>
            <a:blip r:embed="rId5"/>
            <a:stretch>
              <a:fillRect/>
            </a:stretch>
          </p:blipFill>
          <p:spPr>
            <a:xfrm>
              <a:off x="2411760" y="5373216"/>
              <a:ext cx="825500" cy="825500"/>
            </a:xfrm>
            <a:prstGeom prst="rect">
              <a:avLst/>
            </a:prstGeom>
          </p:spPr>
        </p:pic>
        <p:pic>
          <p:nvPicPr>
            <p:cNvPr id="16" name="Picture 15"/>
            <p:cNvPicPr>
              <a:picLocks noChangeAspect="1"/>
            </p:cNvPicPr>
            <p:nvPr/>
          </p:nvPicPr>
          <p:blipFill>
            <a:blip r:embed="rId6"/>
            <a:stretch>
              <a:fillRect/>
            </a:stretch>
          </p:blipFill>
          <p:spPr>
            <a:xfrm>
              <a:off x="1547664" y="5373216"/>
              <a:ext cx="825500" cy="812800"/>
            </a:xfrm>
            <a:prstGeom prst="rect">
              <a:avLst/>
            </a:prstGeom>
          </p:spPr>
        </p:pic>
        <p:sp>
          <p:nvSpPr>
            <p:cNvPr id="19" name="Rounded Rectangle 18"/>
            <p:cNvSpPr/>
            <p:nvPr/>
          </p:nvSpPr>
          <p:spPr bwMode="auto">
            <a:xfrm>
              <a:off x="1259632" y="5301208"/>
              <a:ext cx="2232248" cy="1008112"/>
            </a:xfrm>
            <a:prstGeom prst="roundRect">
              <a:avLst/>
            </a:prstGeom>
            <a:solidFill>
              <a:srgbClr val="FF0000">
                <a:alpha val="10000"/>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2"/>
                </a:solidFill>
                <a:effectLst/>
                <a:latin typeface="Tempus Sans ITC" pitchFamily="82" charset="0"/>
              </a:endParaRPr>
            </a:p>
          </p:txBody>
        </p:sp>
      </p:grpSp>
      <p:grpSp>
        <p:nvGrpSpPr>
          <p:cNvPr id="22" name="Group 21"/>
          <p:cNvGrpSpPr/>
          <p:nvPr/>
        </p:nvGrpSpPr>
        <p:grpSpPr>
          <a:xfrm>
            <a:off x="3780408" y="4985787"/>
            <a:ext cx="2232248" cy="1008112"/>
            <a:chOff x="5220072" y="5301208"/>
            <a:chExt cx="2232248" cy="1008112"/>
          </a:xfrm>
        </p:grpSpPr>
        <p:pic>
          <p:nvPicPr>
            <p:cNvPr id="17" name="Picture 16"/>
            <p:cNvPicPr>
              <a:picLocks noChangeAspect="1"/>
            </p:cNvPicPr>
            <p:nvPr/>
          </p:nvPicPr>
          <p:blipFill>
            <a:blip r:embed="rId7"/>
            <a:stretch>
              <a:fillRect/>
            </a:stretch>
          </p:blipFill>
          <p:spPr>
            <a:xfrm>
              <a:off x="5508104" y="5373216"/>
              <a:ext cx="825500" cy="825500"/>
            </a:xfrm>
            <a:prstGeom prst="rect">
              <a:avLst/>
            </a:prstGeom>
          </p:spPr>
        </p:pic>
        <p:pic>
          <p:nvPicPr>
            <p:cNvPr id="18" name="Picture 17"/>
            <p:cNvPicPr>
              <a:picLocks noChangeAspect="1"/>
            </p:cNvPicPr>
            <p:nvPr/>
          </p:nvPicPr>
          <p:blipFill>
            <a:blip r:embed="rId8"/>
            <a:stretch>
              <a:fillRect/>
            </a:stretch>
          </p:blipFill>
          <p:spPr>
            <a:xfrm>
              <a:off x="6372200" y="5373216"/>
              <a:ext cx="800100" cy="812800"/>
            </a:xfrm>
            <a:prstGeom prst="rect">
              <a:avLst/>
            </a:prstGeom>
          </p:spPr>
        </p:pic>
        <p:sp>
          <p:nvSpPr>
            <p:cNvPr id="20" name="Rounded Rectangle 19"/>
            <p:cNvSpPr/>
            <p:nvPr/>
          </p:nvSpPr>
          <p:spPr bwMode="auto">
            <a:xfrm>
              <a:off x="5220072" y="5301208"/>
              <a:ext cx="2232248" cy="1008112"/>
            </a:xfrm>
            <a:prstGeom prst="roundRect">
              <a:avLst/>
            </a:prstGeom>
            <a:solidFill>
              <a:schemeClr val="accent1">
                <a:alpha val="1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2"/>
                </a:solidFill>
                <a:effectLst/>
                <a:latin typeface="Tempus Sans ITC" pitchFamily="82" charset="0"/>
              </a:endParaRPr>
            </a:p>
          </p:txBody>
        </p:sp>
      </p:grpSp>
      <p:cxnSp>
        <p:nvCxnSpPr>
          <p:cNvPr id="25" name="Straight Arrow Connector 24"/>
          <p:cNvCxnSpPr/>
          <p:nvPr/>
        </p:nvCxnSpPr>
        <p:spPr bwMode="auto">
          <a:xfrm>
            <a:off x="3276350" y="4409723"/>
            <a:ext cx="0" cy="648072"/>
          </a:xfrm>
          <a:prstGeom prst="straightConnector1">
            <a:avLst/>
          </a:prstGeom>
          <a:solidFill>
            <a:schemeClr val="accent1"/>
          </a:solidFill>
          <a:ln w="9525" cap="flat" cmpd="sng" algn="ctr">
            <a:solidFill>
              <a:schemeClr val="tx1"/>
            </a:solidFill>
            <a:prstDash val="solid"/>
            <a:round/>
            <a:headEnd type="none" w="med" len="med"/>
            <a:tailEnd type="arrow"/>
          </a:ln>
          <a:effectLst/>
        </p:spPr>
      </p:cxnSp>
      <p:pic>
        <p:nvPicPr>
          <p:cNvPr id="31" name="Picture 30"/>
          <p:cNvPicPr>
            <a:picLocks noChangeAspect="1"/>
          </p:cNvPicPr>
          <p:nvPr/>
        </p:nvPicPr>
        <p:blipFill>
          <a:blip r:embed="rId9"/>
          <a:stretch>
            <a:fillRect/>
          </a:stretch>
        </p:blipFill>
        <p:spPr>
          <a:xfrm rot="5400000">
            <a:off x="2916310" y="5190973"/>
            <a:ext cx="658912" cy="658912"/>
          </a:xfrm>
          <a:prstGeom prst="rect">
            <a:avLst/>
          </a:prstGeom>
        </p:spPr>
      </p:pic>
      <p:sp>
        <p:nvSpPr>
          <p:cNvPr id="23" name="Content Placeholder 2"/>
          <p:cNvSpPr>
            <a:spLocks noGrp="1"/>
          </p:cNvSpPr>
          <p:nvPr>
            <p:ph idx="1"/>
          </p:nvPr>
        </p:nvSpPr>
        <p:spPr>
          <a:xfrm>
            <a:off x="6051252" y="1341438"/>
            <a:ext cx="2769220" cy="5029200"/>
          </a:xfrm>
        </p:spPr>
        <p:txBody>
          <a:bodyPr/>
          <a:lstStyle/>
          <a:p>
            <a:r>
              <a:rPr lang="en-GB" sz="2000" dirty="0"/>
              <a:t>Wal-Mart</a:t>
            </a:r>
          </a:p>
          <a:p>
            <a:pPr marL="457200" indent="-457200">
              <a:buFont typeface="Lucida Grande"/>
              <a:buChar char="-"/>
            </a:pPr>
            <a:r>
              <a:rPr lang="en-GB" sz="2000" dirty="0"/>
              <a:t>On Fri afternoon 60% of people who buy diapers also buy beer</a:t>
            </a:r>
          </a:p>
          <a:p>
            <a:pPr marL="457200" indent="-457200">
              <a:buFont typeface="Lucida Grande"/>
              <a:buChar char="-"/>
            </a:pPr>
            <a:r>
              <a:rPr lang="en-GB" sz="2000" dirty="0"/>
              <a:t>Move beer close to diapers to sell more beers!</a:t>
            </a:r>
          </a:p>
          <a:p>
            <a:endParaRPr lang="en-GB" sz="2000" dirty="0"/>
          </a:p>
        </p:txBody>
      </p:sp>
    </p:spTree>
    <p:extLst>
      <p:ext uri="{BB962C8B-B14F-4D97-AF65-F5344CB8AC3E}">
        <p14:creationId xmlns:p14="http://schemas.microsoft.com/office/powerpoint/2010/main" val="422162392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PVERSION" val="7"/>
  <p:tag name="TPFULLVERSION" val="8.3.0.130"/>
  <p:tag name="PPTVERSION" val="16"/>
  <p:tag name="TPOS" val="6"/>
</p:tagLst>
</file>

<file path=ppt/tags/tag10.xml><?xml version="1.0" encoding="utf-8"?>
<p:tagLst xmlns:a="http://schemas.openxmlformats.org/drawingml/2006/main" xmlns:r="http://schemas.openxmlformats.org/officeDocument/2006/relationships" xmlns:p="http://schemas.openxmlformats.org/presentationml/2006/main">
  <p:tag name="ZEROBASED" val="False"/>
</p:tagLst>
</file>

<file path=ppt/tags/tag11.xml><?xml version="1.0" encoding="utf-8"?>
<p:tagLst xmlns:a="http://schemas.openxmlformats.org/drawingml/2006/main" xmlns:r="http://schemas.openxmlformats.org/officeDocument/2006/relationships" xmlns:p="http://schemas.openxmlformats.org/presentationml/2006/main">
  <p:tag name="AUTOOPENPOLL" val="False"/>
  <p:tag name="TYPE" val="MultiChoiceSlide"/>
  <p:tag name="TPSLIDEBULLETSTYLE" val="2"/>
  <p:tag name="SLIDEGUID" val="70F781DAABCB4567B1173ABD18FD5D05"/>
  <p:tag name="TPQUESTIONXML" val="&lt;?xml version=&quot;1.0&quot; encoding=&quot;UTF-8&quot; standalone=&quot;yes&quot;?&gt;&lt;questionlist&gt;&lt;properties&gt;&lt;guid&gt;90446A4AA12242F2B902B56995AFE258&lt;/guid&gt;&lt;date&gt;4/29/2019 10:10:12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70F781DAABCB4567B1173ABD18FD5D05&lt;/guid&gt;&lt;repollguid&gt;053448A3E8D4494F8C255FD766EA6DB3&lt;/repollguid&gt;&lt;sourceid&gt;F18E2035D5D9472D8A60D6A1162441A7&lt;/sourceid&gt;&lt;questiontext&gt;When computing path counts for node 1 with BFS, the count at 6 is …&lt;/questiontext&gt;&lt;showresults&gt;True&lt;/showresults&gt;&lt;responsegrid&gt;0&lt;/responsegrid&gt;&lt;countdowntime&gt;30&lt;/countdowntime&gt;&lt;correctvalue&gt;1&lt;/correctvalue&gt;&lt;incorrectvalue&gt;0&lt;/incorrectvalue&gt;&lt;responselimit&gt;1&lt;/responselimit&gt;&lt;bulletstyle&gt;2&lt;/bulletstyle&gt;&lt;answers&gt;&lt;answer&gt;&lt;guid&gt;444C70B5826F4980B1C9F385C328DB5F&lt;/guid&gt;&lt;answertext&gt;1&lt;/answertext&gt;&lt;valuetype&gt;0&lt;/valuetype&gt;&lt;/answer&gt;&lt;answer&gt;&lt;guid&gt;A0D70470C0464418ADBAAC2F5A053C90&lt;/guid&gt;&lt;answertext&gt;2&lt;/answertext&gt;&lt;valuetype&gt;0&lt;/valuetype&gt;&lt;/answer&gt;&lt;answer&gt;&lt;guid&gt;C6BDD0C2AD85423D8AEAEA9A3AFA1AFB&lt;/guid&gt;&lt;answertext&gt;3&lt;/answertext&gt;&lt;valuetype&gt;0&lt;/valuetype&gt;&lt;/answer&gt;&lt;answer&gt;&lt;guid&gt;32073918384346BB9D756BE1AF9958DD&lt;/guid&gt;&lt;answertext&gt;4&lt;/answertext&gt;&lt;valuetype&gt;0&lt;/valuetype&gt;&lt;/answer&gt;&lt;/answers&gt;&lt;/multichoice&gt;&lt;/questions&gt;&lt;/questionlist&gt;"/>
  <p:tag name="LIVECHARTING" val="False"/>
  <p:tag name="CHARTTYPE" val="0"/>
  <p:tag name="CHARTDEFINEDCOLORS" val="3,6,10,45,32,50,13,4,9,55,1"/>
  <p:tag name="HASRESULTS" val="True"/>
  <p:tag name="RESULTS" val="When computing path counts for node 1 with BFS, the count at 6 is …[;crlf;]18[;]28[;]18[;]False[;]0[;][;crlf;]2.0556[;]2[;]1.0787[;]1.1636[;crlf;]8[;]0[;]11[;]1[;][;crlf;]3[;]0[;]22[;]2[;][;crlf;]5[;]0[;]33[;]3[;][;crlf;]2[;]0[;]44[;]4[;][;crlf;]"/>
</p:tagLst>
</file>

<file path=ppt/tags/tag12.xml><?xml version="1.0" encoding="utf-8"?>
<p:tagLst xmlns:a="http://schemas.openxmlformats.org/drawingml/2006/main" xmlns:r="http://schemas.openxmlformats.org/officeDocument/2006/relationships" xmlns:p="http://schemas.openxmlformats.org/presentationml/2006/main">
  <p:tag name="ZEROBASED" val="False"/>
</p:tagLst>
</file>

<file path=ppt/tags/tag2.xml><?xml version="1.0" encoding="utf-8"?>
<p:tagLst xmlns:a="http://schemas.openxmlformats.org/drawingml/2006/main" xmlns:r="http://schemas.openxmlformats.org/officeDocument/2006/relationships" xmlns:p="http://schemas.openxmlformats.org/presentationml/2006/main">
  <p:tag name="SLIDEGUID" val="7ED8B477700745CBA2A8B7C7DCD3D3D8"/>
  <p:tag name="AUTOOPENPOLL" val="False"/>
  <p:tag name="TYPE" val="MultiChoiceSlide"/>
  <p:tag name="TPSLIDEBULLETSTYLE" val="2"/>
  <p:tag name="TPQUESTIONXML" val="&lt;?xml version=&quot;1.0&quot; encoding=&quot;UTF-8&quot; standalone=&quot;yes&quot;?&gt;&lt;questionlist&gt;&lt;properties&gt;&lt;guid&gt;872A0B3A37644989AE83C56B8E3F278F&lt;/guid&gt;&lt;date&gt;3/19/2020 11:58:02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7ED8B477700745CBA2A8B7C7DCD3D3D8&lt;/guid&gt;&lt;repollguid&gt;CAA5643D97794C7BB502562E0601BBA4&lt;/repollguid&gt;&lt;sourceid&gt;289FF4BFF4074D14813145D1CD381FBB&lt;/sourceid&gt;&lt;questiontext&gt;An insurance company wants to find typical, but unknown, causes for specific injuries from earlier cases. This likely is based on …&lt;/questiontext&gt;&lt;showresults&gt;True&lt;/showresults&gt;&lt;responsegrid&gt;0&lt;/responsegrid&gt;&lt;countdowntime&gt;30&lt;/countdowntime&gt;&lt;correctvalue&gt;1&lt;/correctvalue&gt;&lt;incorrectvalue&gt;0&lt;/incorrectvalue&gt;&lt;responselimit&gt;1&lt;/responselimit&gt;&lt;bulletstyle&gt;2&lt;/bulletstyle&gt;&lt;answers&gt;&lt;answer&gt;&lt;guid&gt;4DDBB2B95BC14E72897049837F2E406B&lt;/guid&gt;&lt;answertext&gt;local rule discovery&lt;/answertext&gt;&lt;valuetype&gt;0&lt;/valuetype&gt;&lt;/answer&gt;&lt;answer&gt;&lt;guid&gt;213DCABD87D343B7B415B92ECCEC39A1&lt;/guid&gt;&lt;answertext&gt;predictive modelling&lt;/answertext&gt;&lt;valuetype&gt;0&lt;/valuetype&gt;&lt;/answer&gt;&lt;answer&gt;&lt;guid&gt;EA5BF38F54DA4364B2319F788EC1DAAA&lt;/guid&gt;&lt;answertext&gt;descriptive modelling&lt;/answertext&gt;&lt;valuetype&gt;0&lt;/valuetype&gt;&lt;/answer&gt;&lt;answer&gt;&lt;guid&gt;986CCE2FD5F34302A0A0140E95929BCA&lt;/guid&gt;&lt;answertext&gt;exploratory data analysis&lt;/answertext&gt;&lt;valuetype&gt;0&lt;/valuetype&gt;&lt;/answer&gt;&lt;/answers&gt;&lt;/multichoice&gt;&lt;/questions&gt;&lt;/questionlist&gt;"/>
  <p:tag name="LIVECHARTING" val="False"/>
  <p:tag name="HASRESULTS" val="False"/>
  <p:tag name="CHARTTYPE" val="0"/>
  <p:tag name="CHARTDEFINEDCOLORS" val="3,6,10,45,32,50,13,4,9,55,1"/>
</p:tagLst>
</file>

<file path=ppt/tags/tag3.xml><?xml version="1.0" encoding="utf-8"?>
<p:tagLst xmlns:a="http://schemas.openxmlformats.org/drawingml/2006/main" xmlns:r="http://schemas.openxmlformats.org/officeDocument/2006/relationships" xmlns:p="http://schemas.openxmlformats.org/presentationml/2006/main">
  <p:tag name="ZEROBASED" val="False"/>
</p:tagLst>
</file>

<file path=ppt/tags/tag4.xml><?xml version="1.0" encoding="utf-8"?>
<p:tagLst xmlns:a="http://schemas.openxmlformats.org/drawingml/2006/main" xmlns:r="http://schemas.openxmlformats.org/officeDocument/2006/relationships" xmlns:p="http://schemas.openxmlformats.org/presentationml/2006/main">
  <p:tag name="SLIDEGUID" val="B91474D054324326BC9A8F98EEE64E65"/>
  <p:tag name="AUTOOPENPOLL" val="False"/>
  <p:tag name="TYPE" val="MultiChoiceSlide"/>
  <p:tag name="TPSLIDEBULLETSTYLE" val="2"/>
  <p:tag name="TPQUESTIONXML" val="&lt;?xml version=&quot;1.0&quot; encoding=&quot;UTF-8&quot; standalone=&quot;yes&quot;?&gt;&lt;questionlist&gt;&lt;properties&gt;&lt;guid&gt;5C8E536086E94905962B281267AA506D&lt;/guid&gt;&lt;date&gt;4/29/2019 10:10:11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B91474D054324326BC9A8F98EEE64E65&lt;/guid&gt;&lt;repollguid&gt;5BE2B964C7214AB986BF31992156CBA6&lt;/repollguid&gt;&lt;sourceid&gt;73F2E65A866C43E29BC72D3DE41BD158&lt;/sourceid&gt;&lt;questiontext&gt;Which of the following techniques do you believe would be most appropriate to identify communities on a social graph?&lt;/questiontext&gt;&lt;showresults&gt;True&lt;/showresults&gt;&lt;responsegrid&gt;0&lt;/responsegrid&gt;&lt;countdowntime&gt;30&lt;/countdowntime&gt;&lt;correctvalue&gt;1&lt;/correctvalue&gt;&lt;incorrectvalue&gt;0&lt;/incorrectvalue&gt;&lt;responselimit&gt;1&lt;/responselimit&gt;&lt;bulletstyle&gt;2&lt;/bulletstyle&gt;&lt;answers&gt;&lt;answer&gt;&lt;guid&gt;69F08F60E2F342129C580BDD168C85C5&lt;/guid&gt;&lt;answertext&gt;Cliques&lt;/answertext&gt;&lt;valuetype&gt;0&lt;/valuetype&gt;&lt;/answer&gt;&lt;answer&gt;&lt;guid&gt;91B30E0BA00B42FFBFCDFC33D007DCC3&lt;/guid&gt;&lt;answertext&gt;Random Walks&lt;/answertext&gt;&lt;valuetype&gt;0&lt;/valuetype&gt;&lt;/answer&gt;&lt;answer&gt;&lt;guid&gt;1F69934899B84CA486F042D92FF887AA&lt;/guid&gt;&lt;answertext&gt;Shortest Paths&lt;/answertext&gt;&lt;valuetype&gt;0&lt;/valuetype&gt;&lt;/answer&gt;&lt;answer&gt;&lt;guid&gt;83ABB6775939415D8ACE5AD8C71098BA&lt;/guid&gt;&lt;answertext&gt;Association rules&lt;/answertext&gt;&lt;valuetype&gt;0&lt;/valuetype&gt;&lt;/answer&gt;&lt;/answers&gt;&lt;/multichoice&gt;&lt;/questions&gt;&lt;/questionlist&gt;"/>
  <p:tag name="LIVECHARTING" val="False"/>
  <p:tag name="CHARTTYPE" val="0"/>
  <p:tag name="CHARTDEFINEDCOLORS" val="3,6,10,45,32,50,13,4,9,55,1"/>
  <p:tag name="HASRESULTS" val="True"/>
  <p:tag name="RESULTS" val="Which of the following techniques do you believe would be most appropriate to identify communities on a social graph?[;crlf;]18[;]22[;]18[;]False[;]0[;][;crlf;]1.5556[;]1[;]0.7617[;]0.5802[;crlf;]11[;]0[;]Cliques1[;]Cliques[;][;crlf;]4[;]0[;]Random Walks2[;]Random Walks[;][;crlf;]3[;]0[;]Shortest Paths3[;]Shortest Paths[;][;crlf;]0[;]0[;]Association rules4[;]Association rules[;][;crlf;]"/>
</p:tagLst>
</file>

<file path=ppt/tags/tag5.xml><?xml version="1.0" encoding="utf-8"?>
<p:tagLst xmlns:a="http://schemas.openxmlformats.org/drawingml/2006/main" xmlns:r="http://schemas.openxmlformats.org/officeDocument/2006/relationships" xmlns:p="http://schemas.openxmlformats.org/presentationml/2006/main">
  <p:tag name="ZEROBASED" val="False"/>
</p:tagLst>
</file>

<file path=ppt/tags/tag6.xml><?xml version="1.0" encoding="utf-8"?>
<p:tagLst xmlns:a="http://schemas.openxmlformats.org/drawingml/2006/main" xmlns:r="http://schemas.openxmlformats.org/officeDocument/2006/relationships" xmlns:p="http://schemas.openxmlformats.org/presentationml/2006/main">
  <p:tag name="SLIDEGUID" val="2BBB3A0D8D634F38A47FE6846E432C55"/>
  <p:tag name="AUTOOPENPOLL" val="False"/>
  <p:tag name="TYPE" val="MultiChoiceSlide"/>
  <p:tag name="TPSLIDEBULLETSTYLE" val="2"/>
  <p:tag name="TPQUESTIONXML" val="&lt;?xml version=&quot;1.0&quot; encoding=&quot;UTF-8&quot; standalone=&quot;yes&quot;?&gt;&lt;questionlist&gt;&lt;properties&gt;&lt;guid&gt;22A2FDF4D7454A25BD4DBC31041E02B0&lt;/guid&gt;&lt;date&gt;4/29/2019 10:10:11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2BBB3A0D8D634F38A47FE6846E432C55&lt;/guid&gt;&lt;repollguid&gt;F3867A32BC654A769FC731845F8E90ED&lt;/repollguid&gt;&lt;sourceid&gt;1A73EF5E82FF42A9ABA4303CDFFF06EC&lt;/sourceid&gt;&lt;questiontext&gt;Modularity clustering will end up always with a single community at the top level?&lt;/questiontext&gt;&lt;showresults&gt;True&lt;/showresults&gt;&lt;responsegrid&gt;0&lt;/responsegrid&gt;&lt;countdowntime&gt;30&lt;/countdowntime&gt;&lt;correctvalue&gt;1&lt;/correctvalue&gt;&lt;incorrectvalue&gt;0&lt;/incorrectvalue&gt;&lt;responselimit&gt;1&lt;/responselimit&gt;&lt;bulletstyle&gt;2&lt;/bulletstyle&gt;&lt;answers&gt;&lt;answer&gt;&lt;guid&gt;72227C640F5342A2A698C5C837B4E2B5&lt;/guid&gt;&lt;answertext&gt;true&lt;/answertext&gt;&lt;valuetype&gt;0&lt;/valuetype&gt;&lt;/answer&gt;&lt;answer&gt;&lt;guid&gt;F08F0F27BC5A47D39AE8FFAF3B3AF683&lt;/guid&gt;&lt;answertext&gt;Only for dense graphs&lt;/answertext&gt;&lt;valuetype&gt;0&lt;/valuetype&gt;&lt;/answer&gt;&lt;answer&gt;&lt;guid&gt;287AB6075B804BDEA04ED80C9726A764&lt;/guid&gt;&lt;answertext&gt;Only for connected graphs&lt;/answertext&gt;&lt;valuetype&gt;0&lt;/valuetype&gt;&lt;/answer&gt;&lt;answer&gt;&lt;guid&gt;2F46948230EE40268CB31E068D63FF75&lt;/guid&gt;&lt;answertext&gt;never&lt;/answertext&gt;&lt;valuetype&gt;0&lt;/valuetype&gt;&lt;/answer&gt;&lt;/answers&gt;&lt;/multichoice&gt;&lt;/questions&gt;&lt;/questionlist&gt;"/>
  <p:tag name="LIVECHARTING" val="False"/>
  <p:tag name="CHARTTYPE" val="0"/>
  <p:tag name="CHARTDEFINEDCOLORS" val="3,6,10,45,32,50,13,4,9,55,1"/>
  <p:tag name="HASRESULTS" val="True"/>
  <p:tag name="RESULTS" val="Modularity clustering will end up always with a single community at the top level?[;crlf;]20[;]26[;]20[;]False[;]0[;][;crlf;]2.85[;]3[;]0.5723[;]0.3275[;crlf;]1[;]0[;]true1[;]true[;][;crlf;]2[;]0[;]Only for dense graphs2[;]Only for dense graphs[;][;crlf;]16[;]0[;]Only for connected graphs3[;]Only for connected graphs[;][;crlf;]1[;]0[;]never4[;]never[;][;crlf;]"/>
</p:tagLst>
</file>

<file path=ppt/tags/tag7.xml><?xml version="1.0" encoding="utf-8"?>
<p:tagLst xmlns:a="http://schemas.openxmlformats.org/drawingml/2006/main" xmlns:r="http://schemas.openxmlformats.org/officeDocument/2006/relationships" xmlns:p="http://schemas.openxmlformats.org/presentationml/2006/main">
  <p:tag name="ZEROBASED" val="False"/>
</p:tagLst>
</file>

<file path=ppt/tags/tag8.xml><?xml version="1.0" encoding="utf-8"?>
<p:tagLst xmlns:a="http://schemas.openxmlformats.org/drawingml/2006/main" xmlns:r="http://schemas.openxmlformats.org/officeDocument/2006/relationships" xmlns:p="http://schemas.openxmlformats.org/presentationml/2006/main">
  <p:tag name="SLIDEGUID" val="F24B8B52B22D4CA5B614C28AEA01B1D1"/>
  <p:tag name="AUTOOPENPOLL" val="False"/>
  <p:tag name="TYPE" val="MultiChoiceSlide"/>
  <p:tag name="TPSLIDEBULLETSTYLE" val="2"/>
  <p:tag name="TPQUESTIONXML" val="&lt;?xml version=&quot;1.0&quot; encoding=&quot;UTF-8&quot; standalone=&quot;yes&quot;?&gt;&lt;questionlist&gt;&lt;properties&gt;&lt;guid&gt;AB2DF9DBB3EF4FE4BF1F896543FD422E&lt;/guid&gt;&lt;date&gt;4/29/2019 10:10:11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F24B8B52B22D4CA5B614C28AEA01B1D1&lt;/guid&gt;&lt;repollguid&gt;92D52A15C192470588CCC86EC3ED2563&lt;/repollguid&gt;&lt;sourceid&gt;0FF115FD01EB42C5B6B4DE82EFB732DF&lt;/sourceid&gt;&lt;questiontext&gt;Modularity clustering will end up always with the same community structure?&lt;/questiontext&gt;&lt;showresults&gt;True&lt;/showresults&gt;&lt;responsegrid&gt;0&lt;/responsegrid&gt;&lt;countdowntime&gt;30&lt;/countdowntime&gt;&lt;correctvalue&gt;1&lt;/correctvalue&gt;&lt;incorrectvalue&gt;0&lt;/incorrectvalue&gt;&lt;responselimit&gt;1&lt;/responselimit&gt;&lt;bulletstyle&gt;2&lt;/bulletstyle&gt;&lt;answers&gt;&lt;answer&gt;&lt;guid&gt;05A830CC9DCF4B48AB275431B3A1D6BF&lt;/guid&gt;&lt;answertext&gt;true&lt;/answertext&gt;&lt;valuetype&gt;0&lt;/valuetype&gt;&lt;/answer&gt;&lt;answer&gt;&lt;guid&gt;D31E6C015D7D4B6FAB44F1BFA2A75DB2&lt;/guid&gt;&lt;answertext&gt;Only for connected graphs&lt;/answertext&gt;&lt;valuetype&gt;0&lt;/valuetype&gt;&lt;/answer&gt;&lt;answer&gt;&lt;guid&gt;3F1CAD09AA0A45118291766E932C635E&lt;/guid&gt;&lt;answertext&gt;Only for cliques&lt;/answertext&gt;&lt;valuetype&gt;0&lt;/valuetype&gt;&lt;/answer&gt;&lt;answer&gt;&lt;guid&gt;E9232FFABB784C509E80BD37B8F8BC57&lt;/guid&gt;&lt;answertext&gt;false&lt;/answertext&gt;&lt;valuetype&gt;0&lt;/valuetype&gt;&lt;/answer&gt;&lt;/answers&gt;&lt;/multichoice&gt;&lt;/questions&gt;&lt;/questionlist&gt;"/>
  <p:tag name="LIVECHARTING" val="False"/>
  <p:tag name="CHARTTYPE" val="0"/>
  <p:tag name="CHARTDEFINEDCOLORS" val="3,6,10,45,32,50,13,4,9,55,1"/>
  <p:tag name="HASRESULTS" val="True"/>
  <p:tag name="RESULTS" val="Modularity clustering will end up always with the same community structure?[;crlf;]19[;]27[;]19[;]False[;]0[;][;crlf;]2.6316[;]3[;]1.2653[;]1.6011[;crlf;]6[;]0[;]true1[;]true[;][;crlf;]2[;]0[;]Only for connected graphs2[;]Only for connected graphs[;][;crlf;]4[;]0[;]Only for cliques3[;]Only for cliques[;][;crlf;]7[;]0[;]false4[;]false[;][;crlf;]"/>
</p:tagLst>
</file>

<file path=ppt/tags/tag9.xml><?xml version="1.0" encoding="utf-8"?>
<p:tagLst xmlns:a="http://schemas.openxmlformats.org/drawingml/2006/main" xmlns:r="http://schemas.openxmlformats.org/officeDocument/2006/relationships" xmlns:p="http://schemas.openxmlformats.org/presentationml/2006/main">
  <p:tag name="ZEROBASED" val="False"/>
</p:tagLst>
</file>

<file path=ppt/theme/theme1.xml><?xml version="1.0" encoding="utf-8"?>
<a:theme xmlns:a="http://schemas.openxmlformats.org/drawingml/2006/main" name="part1 XML">
  <a:themeElements>
    <a:clrScheme name="part1 XML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part1 XML">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2"/>
            </a:solidFill>
            <a:effectLst/>
            <a:latin typeface="Tempus Sans ITC" pitchFamily="82"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2"/>
            </a:solidFill>
            <a:effectLst/>
            <a:latin typeface="Tempus Sans ITC" pitchFamily="82" charset="0"/>
          </a:defRPr>
        </a:defPPr>
      </a:lstStyle>
    </a:lnDef>
  </a:objectDefaults>
  <a:extraClrSchemeLst>
    <a:extraClrScheme>
      <a:clrScheme name="part1 XML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part1 XM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part1 XML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part1 XML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part1 XML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part1 XML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part1 XML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part0 Basics</Template>
  <TotalTime>25044</TotalTime>
  <Words>7747</Words>
  <Application>Microsoft Macintosh PowerPoint</Application>
  <PresentationFormat>On-screen Show (4:3)</PresentationFormat>
  <Paragraphs>685</Paragraphs>
  <Slides>56</Slides>
  <Notes>48</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56</vt:i4>
      </vt:variant>
    </vt:vector>
  </HeadingPairs>
  <TitlesOfParts>
    <vt:vector size="71" baseType="lpstr">
      <vt:lpstr>MS PGothic</vt:lpstr>
      <vt:lpstr>MS PGothic</vt:lpstr>
      <vt:lpstr>Arial</vt:lpstr>
      <vt:lpstr>Calibri</vt:lpstr>
      <vt:lpstr>Cambria Math</vt:lpstr>
      <vt:lpstr>Comic Sans MS</vt:lpstr>
      <vt:lpstr>Cooper Black</vt:lpstr>
      <vt:lpstr>Helvetica</vt:lpstr>
      <vt:lpstr>Lucida Grande</vt:lpstr>
      <vt:lpstr>Tempus Sans ITC</vt:lpstr>
      <vt:lpstr>Times</vt:lpstr>
      <vt:lpstr>Times New Roman</vt:lpstr>
      <vt:lpstr>Verdana</vt:lpstr>
      <vt:lpstr>Wingdings</vt:lpstr>
      <vt:lpstr>part1 XML</vt:lpstr>
      <vt:lpstr>Overview of the Lecture</vt:lpstr>
      <vt:lpstr>Part 2: Mining Unstructured Data</vt:lpstr>
      <vt:lpstr>Overview</vt:lpstr>
      <vt:lpstr>Information Management Tasks</vt:lpstr>
      <vt:lpstr>Data Mining</vt:lpstr>
      <vt:lpstr>Data Mining</vt:lpstr>
      <vt:lpstr>Data Mining Challenge</vt:lpstr>
      <vt:lpstr>Tackling the Data Mining Challenge</vt:lpstr>
      <vt:lpstr>Example: Shopping Basket Analysis </vt:lpstr>
      <vt:lpstr>Other Examples</vt:lpstr>
      <vt:lpstr>Classes of Data Mining Problems</vt:lpstr>
      <vt:lpstr>Data Mining Overview</vt:lpstr>
      <vt:lpstr>Components of Data Mining Algorithms</vt:lpstr>
      <vt:lpstr>Components of Data Mining Algorithms</vt:lpstr>
      <vt:lpstr>Data Mining System</vt:lpstr>
      <vt:lpstr>Data Mining ≠ Machine Learning</vt:lpstr>
      <vt:lpstr>An insurance company wants to find typical, but unknown, causes for specific injuries from earlier cases. This likely is based on …</vt:lpstr>
      <vt:lpstr>2. Mining Social Graphs</vt:lpstr>
      <vt:lpstr>Mining Graphs</vt:lpstr>
      <vt:lpstr>Graphs and Clustering</vt:lpstr>
      <vt:lpstr>Social Network Analysis</vt:lpstr>
      <vt:lpstr>Use of Community Structures</vt:lpstr>
      <vt:lpstr>Use of Community Structures: Social Science</vt:lpstr>
      <vt:lpstr>Which of the following graph analysis techniques do you believe would be most appropriate to identify communities on a social graph?</vt:lpstr>
      <vt:lpstr>Task: Find Densely Linked Clusters</vt:lpstr>
      <vt:lpstr>Types of Community Detection Algorithms</vt:lpstr>
      <vt:lpstr>Louvain Modularity Algorithm</vt:lpstr>
      <vt:lpstr>Measuring Community Quality</vt:lpstr>
      <vt:lpstr>Expected Number of Edges</vt:lpstr>
      <vt:lpstr>Modularity</vt:lpstr>
      <vt:lpstr>Locally Optimizing Communities</vt:lpstr>
      <vt:lpstr>Example</vt:lpstr>
      <vt:lpstr>Example: Processing Node 1</vt:lpstr>
      <vt:lpstr>Example: Processing Nodes 2 and 3</vt:lpstr>
      <vt:lpstr>Example: Processing Nodes 4, 5 and 6</vt:lpstr>
      <vt:lpstr>Example: Merging Nodes</vt:lpstr>
      <vt:lpstr>Modularity clustering will end up always with a single community at the top level?</vt:lpstr>
      <vt:lpstr>Modularity clustering will end up always with the same community structure?</vt:lpstr>
      <vt:lpstr>Modularity to Evaluate Community Quality</vt:lpstr>
      <vt:lpstr>Louvain Modularity - Discussion</vt:lpstr>
      <vt:lpstr>Girvan-Newman Algorithm</vt:lpstr>
      <vt:lpstr>Edge Betweenness</vt:lpstr>
      <vt:lpstr>Example</vt:lpstr>
      <vt:lpstr>Underlying Intuition</vt:lpstr>
      <vt:lpstr>Example</vt:lpstr>
      <vt:lpstr>Girvan-Newman: Sample Results</vt:lpstr>
      <vt:lpstr>Girvan-Newman: Sample Results</vt:lpstr>
      <vt:lpstr>Computing Betweenness - BFS</vt:lpstr>
      <vt:lpstr>Computing Betweenness – Path Counting</vt:lpstr>
      <vt:lpstr>Computing Betweenness – Edge Flow</vt:lpstr>
      <vt:lpstr>Computing Edge Flow</vt:lpstr>
      <vt:lpstr>Algorithm for Computing Betweenness</vt:lpstr>
      <vt:lpstr>σ_xy (v) of edge 3-4 is …</vt:lpstr>
      <vt:lpstr>When computing path counts for node 1 with BFS, the count at 6 is …</vt:lpstr>
      <vt:lpstr>Girvan-Newman Discussion</vt:lpstr>
      <vt:lpstr>References</vt:lpstr>
    </vt:vector>
  </TitlesOfParts>
  <Company>EPFL I&amp;C - LSIR</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aberer</dc:creator>
  <cp:lastModifiedBy> </cp:lastModifiedBy>
  <cp:revision>1659</cp:revision>
  <cp:lastPrinted>2011-09-19T16:41:49Z</cp:lastPrinted>
  <dcterms:created xsi:type="dcterms:W3CDTF">2002-10-01T12:44:42Z</dcterms:created>
  <dcterms:modified xsi:type="dcterms:W3CDTF">2021-11-05T13:41:00Z</dcterms:modified>
</cp:coreProperties>
</file>